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15"/>
  </p:notesMasterIdLst>
  <p:sldIdLst>
    <p:sldId id="3927" r:id="rId2"/>
    <p:sldId id="3933" r:id="rId3"/>
    <p:sldId id="3912" r:id="rId4"/>
    <p:sldId id="3911" r:id="rId5"/>
    <p:sldId id="3936" r:id="rId6"/>
    <p:sldId id="3934" r:id="rId7"/>
    <p:sldId id="3917" r:id="rId8"/>
    <p:sldId id="3935" r:id="rId9"/>
    <p:sldId id="3915" r:id="rId10"/>
    <p:sldId id="3919" r:id="rId11"/>
    <p:sldId id="3937" r:id="rId12"/>
    <p:sldId id="3930" r:id="rId13"/>
    <p:sldId id="258" r:id="rId1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00B0F0"/>
    <a:srgbClr val="D9D9D9"/>
    <a:srgbClr val="3A84F6"/>
    <a:srgbClr val="C4AF2E"/>
    <a:srgbClr val="1445A8"/>
    <a:srgbClr val="FFC000"/>
    <a:srgbClr val="002060"/>
    <a:srgbClr val="00A8E6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4" autoAdjust="0"/>
    <p:restoredTop sz="94790" autoAdjust="0"/>
  </p:normalViewPr>
  <p:slideViewPr>
    <p:cSldViewPr>
      <p:cViewPr varScale="1">
        <p:scale>
          <a:sx n="105" d="100"/>
          <a:sy n="105" d="100"/>
        </p:scale>
        <p:origin x="824" y="184"/>
      </p:cViewPr>
      <p:guideLst>
        <p:guide orient="horz" pos="2153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F3F43-D90A-48E1-A484-382A2D468D08}" type="datetimeFigureOut">
              <a:rPr lang="zh-CN" altLang="en-US" smtClean="0"/>
              <a:t>2019/6/23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2EEA5-D695-4364-B495-E395FC305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06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EEA5-D695-4364-B495-E395FC30509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037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2EEA5-D695-4364-B495-E395FC30509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841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2EEA5-D695-4364-B495-E395FC30509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43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4D7EE3-D582-45DE-BF3E-268CF552F7F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185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FC900-BB26-456F-B19D-69B66C7298FD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854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5B2ED7-6424-4310-A7DA-C57BB2056582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292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79A3D2-A617-44B8-92AC-1B8A1F2E3CE6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710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BD9E49-D710-49EA-96C4-0C3607593E2B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935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81FCC-5B0C-4F3C-A941-FB763F742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32" y="499252"/>
            <a:ext cx="10972800" cy="581455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75942AB6-0B05-4B02-9FEC-5A33C0699C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BB20887E-4F7A-41E7-BCBE-256EBB3C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3B72C17F-BE30-4842-8029-B842C4C7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781467-BAD5-43D4-B7B4-98BF000F42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424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>
            <a:extLst>
              <a:ext uri="{FF2B5EF4-FFF2-40B4-BE49-F238E27FC236}">
                <a16:creationId xmlns:a16="http://schemas.microsoft.com/office/drawing/2014/main" id="{FA3243EA-C588-41A2-8DF9-81ED704CB1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F9FEFFE6-3264-4B21-80DE-19FB14991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9737D4C5-EFD3-4323-9B29-8AE135F35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A25AE574-645E-4CC4-9D4C-CCF06575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BE26A-9E75-43F8-B709-A267D69DE2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9" name="图片 8" descr="logo">
            <a:extLst>
              <a:ext uri="{FF2B5EF4-FFF2-40B4-BE49-F238E27FC236}">
                <a16:creationId xmlns:a16="http://schemas.microsoft.com/office/drawing/2014/main" id="{DEB3F9AE-1B3C-4FE8-844F-E3E6AE6995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600" y="340784"/>
            <a:ext cx="3386667" cy="29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26538A96-F7FE-4428-8634-E10698C9B4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92101" y="819151"/>
            <a:ext cx="478367" cy="328083"/>
            <a:chOff x="279" y="981"/>
            <a:chExt cx="566" cy="388"/>
          </a:xfrm>
        </p:grpSpPr>
        <p:grpSp>
          <p:nvGrpSpPr>
            <p:cNvPr id="11" name="组合 12">
              <a:extLst>
                <a:ext uri="{FF2B5EF4-FFF2-40B4-BE49-F238E27FC236}">
                  <a16:creationId xmlns:a16="http://schemas.microsoft.com/office/drawing/2014/main" id="{BE1CFC92-A14E-48DE-B0FB-AD3460BB9C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9" y="981"/>
              <a:ext cx="206" cy="388"/>
              <a:chOff x="2853" y="1897"/>
              <a:chExt cx="216" cy="406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5A818B78-5FDB-407A-98D2-ED16E7ACD357}"/>
                  </a:ext>
                </a:extLst>
              </p:cNvPr>
              <p:cNvCxnSpPr/>
              <p:nvPr/>
            </p:nvCxnSpPr>
            <p:spPr>
              <a:xfrm>
                <a:off x="2854" y="1897"/>
                <a:ext cx="215" cy="215"/>
              </a:xfrm>
              <a:prstGeom prst="line">
                <a:avLst/>
              </a:prstGeom>
              <a:ln w="22860">
                <a:solidFill>
                  <a:srgbClr val="A5CB2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DC044E2D-CBD7-425A-BFFB-6F014BE5DE8B}"/>
                  </a:ext>
                </a:extLst>
              </p:cNvPr>
              <p:cNvCxnSpPr/>
              <p:nvPr/>
            </p:nvCxnSpPr>
            <p:spPr>
              <a:xfrm flipV="1">
                <a:off x="2854" y="2088"/>
                <a:ext cx="215" cy="215"/>
              </a:xfrm>
              <a:prstGeom prst="line">
                <a:avLst/>
              </a:prstGeom>
              <a:ln w="22860">
                <a:solidFill>
                  <a:srgbClr val="A5CB2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3">
              <a:extLst>
                <a:ext uri="{FF2B5EF4-FFF2-40B4-BE49-F238E27FC236}">
                  <a16:creationId xmlns:a16="http://schemas.microsoft.com/office/drawing/2014/main" id="{2D6966E4-BDEE-4F31-9A88-F02728FAAF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" y="981"/>
              <a:ext cx="206" cy="388"/>
              <a:chOff x="2853" y="1897"/>
              <a:chExt cx="216" cy="406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82BE22FD-23E7-40B8-B9B5-39EA90514C5D}"/>
                  </a:ext>
                </a:extLst>
              </p:cNvPr>
              <p:cNvCxnSpPr/>
              <p:nvPr/>
            </p:nvCxnSpPr>
            <p:spPr>
              <a:xfrm>
                <a:off x="2853" y="1897"/>
                <a:ext cx="215" cy="215"/>
              </a:xfrm>
              <a:prstGeom prst="line">
                <a:avLst/>
              </a:prstGeom>
              <a:ln w="22860">
                <a:solidFill>
                  <a:srgbClr val="00A8E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13D7E4AB-08FD-46A2-BBFF-609A26B0784B}"/>
                  </a:ext>
                </a:extLst>
              </p:cNvPr>
              <p:cNvCxnSpPr/>
              <p:nvPr/>
            </p:nvCxnSpPr>
            <p:spPr>
              <a:xfrm flipV="1">
                <a:off x="2853" y="2088"/>
                <a:ext cx="215" cy="215"/>
              </a:xfrm>
              <a:prstGeom prst="line">
                <a:avLst/>
              </a:prstGeom>
              <a:ln w="22860">
                <a:solidFill>
                  <a:srgbClr val="00A8E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6">
              <a:extLst>
                <a:ext uri="{FF2B5EF4-FFF2-40B4-BE49-F238E27FC236}">
                  <a16:creationId xmlns:a16="http://schemas.microsoft.com/office/drawing/2014/main" id="{99851649-86EA-4DED-86BA-2F77E0F140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" y="981"/>
              <a:ext cx="206" cy="388"/>
              <a:chOff x="2853" y="1897"/>
              <a:chExt cx="216" cy="406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996CC318-34C2-4867-99B0-6102A65608FB}"/>
                  </a:ext>
                </a:extLst>
              </p:cNvPr>
              <p:cNvCxnSpPr/>
              <p:nvPr/>
            </p:nvCxnSpPr>
            <p:spPr>
              <a:xfrm>
                <a:off x="2853" y="1897"/>
                <a:ext cx="215" cy="215"/>
              </a:xfrm>
              <a:prstGeom prst="line">
                <a:avLst/>
              </a:prstGeom>
              <a:ln w="22860">
                <a:solidFill>
                  <a:srgbClr val="01456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C0B5978A-8DAD-4017-B9ED-99618DB8A9C1}"/>
                  </a:ext>
                </a:extLst>
              </p:cNvPr>
              <p:cNvCxnSpPr/>
              <p:nvPr/>
            </p:nvCxnSpPr>
            <p:spPr>
              <a:xfrm flipV="1">
                <a:off x="2853" y="2088"/>
                <a:ext cx="215" cy="215"/>
              </a:xfrm>
              <a:prstGeom prst="line">
                <a:avLst/>
              </a:prstGeom>
              <a:ln w="22860">
                <a:solidFill>
                  <a:srgbClr val="01456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25025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63466" y="241380"/>
            <a:ext cx="11093484" cy="56935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" y="240917"/>
            <a:ext cx="569813" cy="569813"/>
          </a:xfrm>
          <a:prstGeom prst="rect">
            <a:avLst/>
          </a:prstGeom>
        </p:spPr>
      </p:pic>
      <p:sp>
        <p:nvSpPr>
          <p:cNvPr id="18" name="Freeform 48"/>
          <p:cNvSpPr>
            <a:spLocks/>
          </p:cNvSpPr>
          <p:nvPr/>
        </p:nvSpPr>
        <p:spPr bwMode="auto">
          <a:xfrm>
            <a:off x="0" y="6158814"/>
            <a:ext cx="12192000" cy="700645"/>
          </a:xfrm>
          <a:custGeom>
            <a:avLst/>
            <a:gdLst>
              <a:gd name="T0" fmla="*/ 0 w 3841"/>
              <a:gd name="T1" fmla="*/ 149 h 255"/>
              <a:gd name="T2" fmla="*/ 0 w 3841"/>
              <a:gd name="T3" fmla="*/ 255 h 255"/>
              <a:gd name="T4" fmla="*/ 3840 w 3841"/>
              <a:gd name="T5" fmla="*/ 255 h 255"/>
              <a:gd name="T6" fmla="*/ 3841 w 3841"/>
              <a:gd name="T7" fmla="*/ 0 h 255"/>
              <a:gd name="T8" fmla="*/ 3021 w 3841"/>
              <a:gd name="T9" fmla="*/ 77 h 255"/>
              <a:gd name="T10" fmla="*/ 2002 w 3841"/>
              <a:gd name="T11" fmla="*/ 77 h 255"/>
              <a:gd name="T12" fmla="*/ 1204 w 3841"/>
              <a:gd name="T13" fmla="*/ 51 h 255"/>
              <a:gd name="T14" fmla="*/ 908 w 3841"/>
              <a:gd name="T15" fmla="*/ 50 h 255"/>
              <a:gd name="T16" fmla="*/ 0 w 3841"/>
              <a:gd name="T17" fmla="*/ 149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1" h="255">
                <a:moveTo>
                  <a:pt x="0" y="149"/>
                </a:moveTo>
                <a:cubicBezTo>
                  <a:pt x="0" y="255"/>
                  <a:pt x="0" y="255"/>
                  <a:pt x="0" y="255"/>
                </a:cubicBezTo>
                <a:cubicBezTo>
                  <a:pt x="3840" y="255"/>
                  <a:pt x="3840" y="255"/>
                  <a:pt x="3840" y="255"/>
                </a:cubicBezTo>
                <a:cubicBezTo>
                  <a:pt x="3841" y="0"/>
                  <a:pt x="3841" y="0"/>
                  <a:pt x="3841" y="0"/>
                </a:cubicBezTo>
                <a:cubicBezTo>
                  <a:pt x="3841" y="0"/>
                  <a:pt x="3480" y="69"/>
                  <a:pt x="3021" y="77"/>
                </a:cubicBezTo>
                <a:cubicBezTo>
                  <a:pt x="2702" y="83"/>
                  <a:pt x="2339" y="93"/>
                  <a:pt x="2002" y="77"/>
                </a:cubicBezTo>
                <a:cubicBezTo>
                  <a:pt x="1443" y="51"/>
                  <a:pt x="1387" y="51"/>
                  <a:pt x="1204" y="51"/>
                </a:cubicBezTo>
                <a:cubicBezTo>
                  <a:pt x="1135" y="51"/>
                  <a:pt x="1048" y="51"/>
                  <a:pt x="908" y="50"/>
                </a:cubicBezTo>
                <a:cubicBezTo>
                  <a:pt x="429" y="45"/>
                  <a:pt x="0" y="149"/>
                  <a:pt x="0" y="149"/>
                </a:cubicBezTo>
              </a:path>
            </a:pathLst>
          </a:custGeom>
          <a:gradFill>
            <a:gsLst>
              <a:gs pos="0">
                <a:srgbClr val="015DE6">
                  <a:alpha val="90000"/>
                </a:srgbClr>
              </a:gs>
              <a:gs pos="100000">
                <a:srgbClr val="015DE6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49"/>
          <p:cNvSpPr>
            <a:spLocks/>
          </p:cNvSpPr>
          <p:nvPr/>
        </p:nvSpPr>
        <p:spPr bwMode="auto">
          <a:xfrm>
            <a:off x="0" y="5989554"/>
            <a:ext cx="12196800" cy="885257"/>
          </a:xfrm>
          <a:custGeom>
            <a:avLst/>
            <a:gdLst>
              <a:gd name="T0" fmla="*/ 2977 w 3841"/>
              <a:gd name="T1" fmla="*/ 68 h 322"/>
              <a:gd name="T2" fmla="*/ 1881 w 3841"/>
              <a:gd name="T3" fmla="*/ 93 h 322"/>
              <a:gd name="T4" fmla="*/ 936 w 3841"/>
              <a:gd name="T5" fmla="*/ 73 h 322"/>
              <a:gd name="T6" fmla="*/ 0 w 3841"/>
              <a:gd name="T7" fmla="*/ 322 h 322"/>
              <a:gd name="T8" fmla="*/ 0 w 3841"/>
              <a:gd name="T9" fmla="*/ 217 h 322"/>
              <a:gd name="T10" fmla="*/ 0 w 3841"/>
              <a:gd name="T11" fmla="*/ 216 h 322"/>
              <a:gd name="T12" fmla="*/ 1 w 3841"/>
              <a:gd name="T13" fmla="*/ 193 h 322"/>
              <a:gd name="T14" fmla="*/ 1117 w 3841"/>
              <a:gd name="T15" fmla="*/ 87 h 322"/>
              <a:gd name="T16" fmla="*/ 1117 w 3841"/>
              <a:gd name="T17" fmla="*/ 87 h 322"/>
              <a:gd name="T18" fmla="*/ 1221 w 3841"/>
              <a:gd name="T19" fmla="*/ 88 h 322"/>
              <a:gd name="T20" fmla="*/ 2337 w 3841"/>
              <a:gd name="T21" fmla="*/ 130 h 322"/>
              <a:gd name="T22" fmla="*/ 2406 w 3841"/>
              <a:gd name="T23" fmla="*/ 130 h 322"/>
              <a:gd name="T24" fmla="*/ 2413 w 3841"/>
              <a:gd name="T25" fmla="*/ 130 h 322"/>
              <a:gd name="T26" fmla="*/ 3160 w 3841"/>
              <a:gd name="T27" fmla="*/ 114 h 322"/>
              <a:gd name="T28" fmla="*/ 3162 w 3841"/>
              <a:gd name="T29" fmla="*/ 114 h 322"/>
              <a:gd name="T30" fmla="*/ 3163 w 3841"/>
              <a:gd name="T31" fmla="*/ 114 h 322"/>
              <a:gd name="T32" fmla="*/ 3568 w 3841"/>
              <a:gd name="T33" fmla="*/ 90 h 322"/>
              <a:gd name="T34" fmla="*/ 3569 w 3841"/>
              <a:gd name="T35" fmla="*/ 89 h 322"/>
              <a:gd name="T36" fmla="*/ 3570 w 3841"/>
              <a:gd name="T37" fmla="*/ 89 h 322"/>
              <a:gd name="T38" fmla="*/ 3574 w 3841"/>
              <a:gd name="T39" fmla="*/ 89 h 322"/>
              <a:gd name="T40" fmla="*/ 3575 w 3841"/>
              <a:gd name="T41" fmla="*/ 89 h 322"/>
              <a:gd name="T42" fmla="*/ 3576 w 3841"/>
              <a:gd name="T43" fmla="*/ 89 h 322"/>
              <a:gd name="T44" fmla="*/ 3578 w 3841"/>
              <a:gd name="T45" fmla="*/ 89 h 322"/>
              <a:gd name="T46" fmla="*/ 3792 w 3841"/>
              <a:gd name="T47" fmla="*/ 72 h 322"/>
              <a:gd name="T48" fmla="*/ 3793 w 3841"/>
              <a:gd name="T49" fmla="*/ 72 h 322"/>
              <a:gd name="T50" fmla="*/ 3793 w 3841"/>
              <a:gd name="T51" fmla="*/ 72 h 322"/>
              <a:gd name="T52" fmla="*/ 3793 w 3841"/>
              <a:gd name="T53" fmla="*/ 72 h 322"/>
              <a:gd name="T54" fmla="*/ 3794 w 3841"/>
              <a:gd name="T55" fmla="*/ 72 h 322"/>
              <a:gd name="T56" fmla="*/ 3794 w 3841"/>
              <a:gd name="T57" fmla="*/ 72 h 322"/>
              <a:gd name="T58" fmla="*/ 3795 w 3841"/>
              <a:gd name="T59" fmla="*/ 72 h 322"/>
              <a:gd name="T60" fmla="*/ 3837 w 3841"/>
              <a:gd name="T61" fmla="*/ 68 h 322"/>
              <a:gd name="T62" fmla="*/ 3837 w 3841"/>
              <a:gd name="T63" fmla="*/ 68 h 322"/>
              <a:gd name="T64" fmla="*/ 3841 w 3841"/>
              <a:gd name="T65" fmla="*/ 0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841" h="322">
                <a:moveTo>
                  <a:pt x="3841" y="0"/>
                </a:moveTo>
                <a:cubicBezTo>
                  <a:pt x="3841" y="0"/>
                  <a:pt x="3364" y="43"/>
                  <a:pt x="2977" y="68"/>
                </a:cubicBezTo>
                <a:cubicBezTo>
                  <a:pt x="2666" y="88"/>
                  <a:pt x="2431" y="87"/>
                  <a:pt x="2260" y="89"/>
                </a:cubicBezTo>
                <a:cubicBezTo>
                  <a:pt x="2092" y="92"/>
                  <a:pt x="1974" y="93"/>
                  <a:pt x="1881" y="93"/>
                </a:cubicBezTo>
                <a:cubicBezTo>
                  <a:pt x="1645" y="93"/>
                  <a:pt x="1573" y="86"/>
                  <a:pt x="1241" y="77"/>
                </a:cubicBezTo>
                <a:cubicBezTo>
                  <a:pt x="1131" y="74"/>
                  <a:pt x="1030" y="73"/>
                  <a:pt x="936" y="73"/>
                </a:cubicBezTo>
                <a:cubicBezTo>
                  <a:pt x="248" y="73"/>
                  <a:pt x="0" y="142"/>
                  <a:pt x="0" y="142"/>
                </a:cubicBezTo>
                <a:cubicBezTo>
                  <a:pt x="0" y="322"/>
                  <a:pt x="0" y="322"/>
                  <a:pt x="0" y="322"/>
                </a:cubicBezTo>
                <a:cubicBezTo>
                  <a:pt x="0" y="319"/>
                  <a:pt x="0" y="319"/>
                  <a:pt x="0" y="319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217"/>
                  <a:pt x="0" y="216"/>
                  <a:pt x="0" y="216"/>
                </a:cubicBezTo>
                <a:cubicBezTo>
                  <a:pt x="0" y="216"/>
                  <a:pt x="0" y="216"/>
                  <a:pt x="0" y="216"/>
                </a:cubicBezTo>
                <a:cubicBezTo>
                  <a:pt x="0" y="216"/>
                  <a:pt x="0" y="216"/>
                  <a:pt x="0" y="216"/>
                </a:cubicBezTo>
                <a:cubicBezTo>
                  <a:pt x="1" y="193"/>
                  <a:pt x="1" y="193"/>
                  <a:pt x="1" y="193"/>
                </a:cubicBezTo>
                <a:cubicBezTo>
                  <a:pt x="1" y="193"/>
                  <a:pt x="507" y="87"/>
                  <a:pt x="1117" y="87"/>
                </a:cubicBezTo>
                <a:cubicBezTo>
                  <a:pt x="1117" y="87"/>
                  <a:pt x="1117" y="87"/>
                  <a:pt x="1117" y="87"/>
                </a:cubicBezTo>
                <a:cubicBezTo>
                  <a:pt x="1117" y="87"/>
                  <a:pt x="1117" y="87"/>
                  <a:pt x="1117" y="87"/>
                </a:cubicBezTo>
                <a:cubicBezTo>
                  <a:pt x="1117" y="87"/>
                  <a:pt x="1117" y="87"/>
                  <a:pt x="1117" y="87"/>
                </a:cubicBezTo>
                <a:cubicBezTo>
                  <a:pt x="1117" y="87"/>
                  <a:pt x="1117" y="87"/>
                  <a:pt x="1117" y="87"/>
                </a:cubicBezTo>
                <a:cubicBezTo>
                  <a:pt x="1151" y="87"/>
                  <a:pt x="1186" y="87"/>
                  <a:pt x="1221" y="88"/>
                </a:cubicBezTo>
                <a:cubicBezTo>
                  <a:pt x="1221" y="88"/>
                  <a:pt x="1222" y="88"/>
                  <a:pt x="1223" y="88"/>
                </a:cubicBezTo>
                <a:cubicBezTo>
                  <a:pt x="1680" y="97"/>
                  <a:pt x="1737" y="127"/>
                  <a:pt x="2337" y="130"/>
                </a:cubicBezTo>
                <a:cubicBezTo>
                  <a:pt x="2337" y="130"/>
                  <a:pt x="2338" y="130"/>
                  <a:pt x="2338" y="130"/>
                </a:cubicBezTo>
                <a:cubicBezTo>
                  <a:pt x="2358" y="130"/>
                  <a:pt x="2381" y="130"/>
                  <a:pt x="2406" y="130"/>
                </a:cubicBezTo>
                <a:cubicBezTo>
                  <a:pt x="2406" y="130"/>
                  <a:pt x="2406" y="130"/>
                  <a:pt x="2406" y="130"/>
                </a:cubicBezTo>
                <a:cubicBezTo>
                  <a:pt x="2408" y="130"/>
                  <a:pt x="2411" y="130"/>
                  <a:pt x="2413" y="130"/>
                </a:cubicBezTo>
                <a:cubicBezTo>
                  <a:pt x="2588" y="130"/>
                  <a:pt x="2874" y="127"/>
                  <a:pt x="3135" y="115"/>
                </a:cubicBezTo>
                <a:cubicBezTo>
                  <a:pt x="3144" y="115"/>
                  <a:pt x="3152" y="115"/>
                  <a:pt x="3160" y="114"/>
                </a:cubicBezTo>
                <a:cubicBezTo>
                  <a:pt x="3161" y="114"/>
                  <a:pt x="3161" y="114"/>
                  <a:pt x="3162" y="114"/>
                </a:cubicBezTo>
                <a:cubicBezTo>
                  <a:pt x="3162" y="114"/>
                  <a:pt x="3162" y="114"/>
                  <a:pt x="3162" y="114"/>
                </a:cubicBezTo>
                <a:cubicBezTo>
                  <a:pt x="3162" y="114"/>
                  <a:pt x="3162" y="114"/>
                  <a:pt x="3162" y="114"/>
                </a:cubicBezTo>
                <a:cubicBezTo>
                  <a:pt x="3162" y="114"/>
                  <a:pt x="3163" y="114"/>
                  <a:pt x="3163" y="114"/>
                </a:cubicBezTo>
                <a:cubicBezTo>
                  <a:pt x="3163" y="114"/>
                  <a:pt x="3163" y="114"/>
                  <a:pt x="3163" y="114"/>
                </a:cubicBezTo>
                <a:cubicBezTo>
                  <a:pt x="3315" y="107"/>
                  <a:pt x="3455" y="98"/>
                  <a:pt x="3568" y="90"/>
                </a:cubicBezTo>
                <a:cubicBezTo>
                  <a:pt x="3568" y="89"/>
                  <a:pt x="3568" y="89"/>
                  <a:pt x="3568" y="89"/>
                </a:cubicBezTo>
                <a:cubicBezTo>
                  <a:pt x="3568" y="89"/>
                  <a:pt x="3569" y="89"/>
                  <a:pt x="3569" y="89"/>
                </a:cubicBezTo>
                <a:cubicBezTo>
                  <a:pt x="3569" y="89"/>
                  <a:pt x="3569" y="89"/>
                  <a:pt x="3569" y="89"/>
                </a:cubicBezTo>
                <a:cubicBezTo>
                  <a:pt x="3569" y="89"/>
                  <a:pt x="3570" y="89"/>
                  <a:pt x="3570" y="89"/>
                </a:cubicBezTo>
                <a:cubicBezTo>
                  <a:pt x="3570" y="89"/>
                  <a:pt x="3570" y="89"/>
                  <a:pt x="3570" y="89"/>
                </a:cubicBezTo>
                <a:cubicBezTo>
                  <a:pt x="3572" y="89"/>
                  <a:pt x="3573" y="89"/>
                  <a:pt x="3574" y="89"/>
                </a:cubicBezTo>
                <a:cubicBezTo>
                  <a:pt x="3574" y="89"/>
                  <a:pt x="3574" y="89"/>
                  <a:pt x="3574" y="89"/>
                </a:cubicBezTo>
                <a:cubicBezTo>
                  <a:pt x="3574" y="89"/>
                  <a:pt x="3575" y="89"/>
                  <a:pt x="3575" y="89"/>
                </a:cubicBezTo>
                <a:cubicBezTo>
                  <a:pt x="3575" y="89"/>
                  <a:pt x="3576" y="89"/>
                  <a:pt x="3576" y="89"/>
                </a:cubicBezTo>
                <a:cubicBezTo>
                  <a:pt x="3576" y="89"/>
                  <a:pt x="3576" y="89"/>
                  <a:pt x="3576" y="89"/>
                </a:cubicBezTo>
                <a:cubicBezTo>
                  <a:pt x="3577" y="89"/>
                  <a:pt x="3577" y="89"/>
                  <a:pt x="3577" y="89"/>
                </a:cubicBezTo>
                <a:cubicBezTo>
                  <a:pt x="3578" y="89"/>
                  <a:pt x="3578" y="89"/>
                  <a:pt x="3578" y="89"/>
                </a:cubicBezTo>
                <a:cubicBezTo>
                  <a:pt x="3673" y="82"/>
                  <a:pt x="3747" y="76"/>
                  <a:pt x="3792" y="72"/>
                </a:cubicBezTo>
                <a:cubicBezTo>
                  <a:pt x="3792" y="72"/>
                  <a:pt x="3792" y="72"/>
                  <a:pt x="3792" y="72"/>
                </a:cubicBezTo>
                <a:cubicBezTo>
                  <a:pt x="3792" y="72"/>
                  <a:pt x="3793" y="72"/>
                  <a:pt x="3793" y="72"/>
                </a:cubicBezTo>
                <a:cubicBezTo>
                  <a:pt x="3793" y="72"/>
                  <a:pt x="3793" y="72"/>
                  <a:pt x="3793" y="72"/>
                </a:cubicBezTo>
                <a:cubicBezTo>
                  <a:pt x="3793" y="72"/>
                  <a:pt x="3793" y="72"/>
                  <a:pt x="3793" y="72"/>
                </a:cubicBezTo>
                <a:cubicBezTo>
                  <a:pt x="3793" y="72"/>
                  <a:pt x="3793" y="72"/>
                  <a:pt x="3793" y="72"/>
                </a:cubicBezTo>
                <a:cubicBezTo>
                  <a:pt x="3793" y="72"/>
                  <a:pt x="3793" y="72"/>
                  <a:pt x="3793" y="72"/>
                </a:cubicBezTo>
                <a:cubicBezTo>
                  <a:pt x="3793" y="72"/>
                  <a:pt x="3793" y="72"/>
                  <a:pt x="3793" y="72"/>
                </a:cubicBezTo>
                <a:cubicBezTo>
                  <a:pt x="3794" y="72"/>
                  <a:pt x="3794" y="72"/>
                  <a:pt x="3794" y="72"/>
                </a:cubicBezTo>
                <a:cubicBezTo>
                  <a:pt x="3794" y="72"/>
                  <a:pt x="3794" y="72"/>
                  <a:pt x="3794" y="72"/>
                </a:cubicBezTo>
                <a:cubicBezTo>
                  <a:pt x="3794" y="72"/>
                  <a:pt x="3794" y="72"/>
                  <a:pt x="3794" y="72"/>
                </a:cubicBezTo>
                <a:cubicBezTo>
                  <a:pt x="3794" y="72"/>
                  <a:pt x="3794" y="72"/>
                  <a:pt x="3794" y="72"/>
                </a:cubicBezTo>
                <a:cubicBezTo>
                  <a:pt x="3794" y="72"/>
                  <a:pt x="3794" y="72"/>
                  <a:pt x="3794" y="72"/>
                </a:cubicBezTo>
                <a:cubicBezTo>
                  <a:pt x="3795" y="72"/>
                  <a:pt x="3795" y="72"/>
                  <a:pt x="3795" y="72"/>
                </a:cubicBezTo>
                <a:cubicBezTo>
                  <a:pt x="3795" y="72"/>
                  <a:pt x="3795" y="72"/>
                  <a:pt x="3795" y="72"/>
                </a:cubicBezTo>
                <a:cubicBezTo>
                  <a:pt x="3817" y="70"/>
                  <a:pt x="3831" y="69"/>
                  <a:pt x="3837" y="68"/>
                </a:cubicBezTo>
                <a:cubicBezTo>
                  <a:pt x="3837" y="68"/>
                  <a:pt x="3837" y="68"/>
                  <a:pt x="3837" y="68"/>
                </a:cubicBezTo>
                <a:cubicBezTo>
                  <a:pt x="3837" y="68"/>
                  <a:pt x="3837" y="68"/>
                  <a:pt x="3837" y="68"/>
                </a:cubicBezTo>
                <a:cubicBezTo>
                  <a:pt x="3839" y="68"/>
                  <a:pt x="3840" y="68"/>
                  <a:pt x="3840" y="68"/>
                </a:cubicBezTo>
                <a:cubicBezTo>
                  <a:pt x="3841" y="0"/>
                  <a:pt x="3841" y="0"/>
                  <a:pt x="3841" y="0"/>
                </a:cubicBezTo>
              </a:path>
            </a:pathLst>
          </a:custGeom>
          <a:gradFill>
            <a:gsLst>
              <a:gs pos="0">
                <a:srgbClr val="A4D8FF"/>
              </a:gs>
              <a:gs pos="100000">
                <a:srgbClr val="4065F1">
                  <a:alpha val="50000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51"/>
          <p:cNvSpPr>
            <a:spLocks/>
          </p:cNvSpPr>
          <p:nvPr/>
        </p:nvSpPr>
        <p:spPr bwMode="auto">
          <a:xfrm>
            <a:off x="0" y="6168336"/>
            <a:ext cx="12180151" cy="407015"/>
          </a:xfrm>
          <a:custGeom>
            <a:avLst/>
            <a:gdLst>
              <a:gd name="T0" fmla="*/ 3795 w 3837"/>
              <a:gd name="T1" fmla="*/ 4 h 148"/>
              <a:gd name="T2" fmla="*/ 3794 w 3837"/>
              <a:gd name="T3" fmla="*/ 4 h 148"/>
              <a:gd name="T4" fmla="*/ 3793 w 3837"/>
              <a:gd name="T5" fmla="*/ 4 h 148"/>
              <a:gd name="T6" fmla="*/ 3793 w 3837"/>
              <a:gd name="T7" fmla="*/ 4 h 148"/>
              <a:gd name="T8" fmla="*/ 3792 w 3837"/>
              <a:gd name="T9" fmla="*/ 4 h 148"/>
              <a:gd name="T10" fmla="*/ 3577 w 3837"/>
              <a:gd name="T11" fmla="*/ 21 h 148"/>
              <a:gd name="T12" fmla="*/ 3575 w 3837"/>
              <a:gd name="T13" fmla="*/ 21 h 148"/>
              <a:gd name="T14" fmla="*/ 3570 w 3837"/>
              <a:gd name="T15" fmla="*/ 21 h 148"/>
              <a:gd name="T16" fmla="*/ 3569 w 3837"/>
              <a:gd name="T17" fmla="*/ 21 h 148"/>
              <a:gd name="T18" fmla="*/ 3163 w 3837"/>
              <a:gd name="T19" fmla="*/ 46 h 148"/>
              <a:gd name="T20" fmla="*/ 3162 w 3837"/>
              <a:gd name="T21" fmla="*/ 46 h 148"/>
              <a:gd name="T22" fmla="*/ 3135 w 3837"/>
              <a:gd name="T23" fmla="*/ 47 h 148"/>
              <a:gd name="T24" fmla="*/ 2406 w 3837"/>
              <a:gd name="T25" fmla="*/ 62 h 148"/>
              <a:gd name="T26" fmla="*/ 2338 w 3837"/>
              <a:gd name="T27" fmla="*/ 62 h 148"/>
              <a:gd name="T28" fmla="*/ 1221 w 3837"/>
              <a:gd name="T29" fmla="*/ 20 h 148"/>
              <a:gd name="T30" fmla="*/ 1117 w 3837"/>
              <a:gd name="T31" fmla="*/ 19 h 148"/>
              <a:gd name="T32" fmla="*/ 37 w 3837"/>
              <a:gd name="T33" fmla="*/ 140 h 148"/>
              <a:gd name="T34" fmla="*/ 812 w 3837"/>
              <a:gd name="T35" fmla="*/ 51 h 148"/>
              <a:gd name="T36" fmla="*/ 813 w 3837"/>
              <a:gd name="T37" fmla="*/ 50 h 148"/>
              <a:gd name="T38" fmla="*/ 814 w 3837"/>
              <a:gd name="T39" fmla="*/ 50 h 148"/>
              <a:gd name="T40" fmla="*/ 815 w 3837"/>
              <a:gd name="T41" fmla="*/ 50 h 148"/>
              <a:gd name="T42" fmla="*/ 816 w 3837"/>
              <a:gd name="T43" fmla="*/ 50 h 148"/>
              <a:gd name="T44" fmla="*/ 817 w 3837"/>
              <a:gd name="T45" fmla="*/ 50 h 148"/>
              <a:gd name="T46" fmla="*/ 818 w 3837"/>
              <a:gd name="T47" fmla="*/ 50 h 148"/>
              <a:gd name="T48" fmla="*/ 819 w 3837"/>
              <a:gd name="T49" fmla="*/ 50 h 148"/>
              <a:gd name="T50" fmla="*/ 820 w 3837"/>
              <a:gd name="T51" fmla="*/ 50 h 148"/>
              <a:gd name="T52" fmla="*/ 821 w 3837"/>
              <a:gd name="T53" fmla="*/ 50 h 148"/>
              <a:gd name="T54" fmla="*/ 822 w 3837"/>
              <a:gd name="T55" fmla="*/ 50 h 148"/>
              <a:gd name="T56" fmla="*/ 823 w 3837"/>
              <a:gd name="T57" fmla="*/ 50 h 148"/>
              <a:gd name="T58" fmla="*/ 824 w 3837"/>
              <a:gd name="T59" fmla="*/ 50 h 148"/>
              <a:gd name="T60" fmla="*/ 825 w 3837"/>
              <a:gd name="T61" fmla="*/ 50 h 148"/>
              <a:gd name="T62" fmla="*/ 826 w 3837"/>
              <a:gd name="T63" fmla="*/ 50 h 148"/>
              <a:gd name="T64" fmla="*/ 827 w 3837"/>
              <a:gd name="T65" fmla="*/ 50 h 148"/>
              <a:gd name="T66" fmla="*/ 829 w 3837"/>
              <a:gd name="T67" fmla="*/ 50 h 148"/>
              <a:gd name="T68" fmla="*/ 908 w 3837"/>
              <a:gd name="T69" fmla="*/ 50 h 148"/>
              <a:gd name="T70" fmla="*/ 912 w 3837"/>
              <a:gd name="T71" fmla="*/ 50 h 148"/>
              <a:gd name="T72" fmla="*/ 922 w 3837"/>
              <a:gd name="T73" fmla="*/ 50 h 148"/>
              <a:gd name="T74" fmla="*/ 1171 w 3837"/>
              <a:gd name="T75" fmla="*/ 51 h 148"/>
              <a:gd name="T76" fmla="*/ 1204 w 3837"/>
              <a:gd name="T77" fmla="*/ 51 h 148"/>
              <a:gd name="T78" fmla="*/ 1235 w 3837"/>
              <a:gd name="T79" fmla="*/ 51 h 148"/>
              <a:gd name="T80" fmla="*/ 1240 w 3837"/>
              <a:gd name="T81" fmla="*/ 51 h 148"/>
              <a:gd name="T82" fmla="*/ 1975 w 3837"/>
              <a:gd name="T83" fmla="*/ 76 h 148"/>
              <a:gd name="T84" fmla="*/ 1978 w 3837"/>
              <a:gd name="T85" fmla="*/ 76 h 148"/>
              <a:gd name="T86" fmla="*/ 1979 w 3837"/>
              <a:gd name="T87" fmla="*/ 76 h 148"/>
              <a:gd name="T88" fmla="*/ 1986 w 3837"/>
              <a:gd name="T89" fmla="*/ 76 h 148"/>
              <a:gd name="T90" fmla="*/ 1992 w 3837"/>
              <a:gd name="T91" fmla="*/ 77 h 148"/>
              <a:gd name="T92" fmla="*/ 1995 w 3837"/>
              <a:gd name="T93" fmla="*/ 77 h 148"/>
              <a:gd name="T94" fmla="*/ 1999 w 3837"/>
              <a:gd name="T95" fmla="*/ 77 h 148"/>
              <a:gd name="T96" fmla="*/ 2002 w 3837"/>
              <a:gd name="T97" fmla="*/ 77 h 148"/>
              <a:gd name="T98" fmla="*/ 2016 w 3837"/>
              <a:gd name="T99" fmla="*/ 78 h 148"/>
              <a:gd name="T100" fmla="*/ 2168 w 3837"/>
              <a:gd name="T101" fmla="*/ 83 h 148"/>
              <a:gd name="T102" fmla="*/ 3021 w 3837"/>
              <a:gd name="T103" fmla="*/ 77 h 148"/>
              <a:gd name="T104" fmla="*/ 3023 w 3837"/>
              <a:gd name="T105" fmla="*/ 77 h 148"/>
              <a:gd name="T106" fmla="*/ 3024 w 3837"/>
              <a:gd name="T107" fmla="*/ 77 h 148"/>
              <a:gd name="T108" fmla="*/ 3152 w 3837"/>
              <a:gd name="T109" fmla="*/ 73 h 148"/>
              <a:gd name="T110" fmla="*/ 3152 w 3837"/>
              <a:gd name="T111" fmla="*/ 73 h 148"/>
              <a:gd name="T112" fmla="*/ 3153 w 3837"/>
              <a:gd name="T113" fmla="*/ 73 h 148"/>
              <a:gd name="T114" fmla="*/ 3154 w 3837"/>
              <a:gd name="T115" fmla="*/ 73 h 148"/>
              <a:gd name="T116" fmla="*/ 3155 w 3837"/>
              <a:gd name="T117" fmla="*/ 73 h 148"/>
              <a:gd name="T118" fmla="*/ 3156 w 3837"/>
              <a:gd name="T119" fmla="*/ 73 h 148"/>
              <a:gd name="T120" fmla="*/ 3157 w 3837"/>
              <a:gd name="T121" fmla="*/ 73 h 148"/>
              <a:gd name="T122" fmla="*/ 3161 w 3837"/>
              <a:gd name="T123" fmla="*/ 73 h 148"/>
              <a:gd name="T124" fmla="*/ 3163 w 3837"/>
              <a:gd name="T125" fmla="*/ 73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7" h="148">
                <a:moveTo>
                  <a:pt x="3837" y="0"/>
                </a:moveTo>
                <a:cubicBezTo>
                  <a:pt x="3831" y="1"/>
                  <a:pt x="3817" y="2"/>
                  <a:pt x="3795" y="4"/>
                </a:cubicBezTo>
                <a:cubicBezTo>
                  <a:pt x="3795" y="4"/>
                  <a:pt x="3795" y="4"/>
                  <a:pt x="3795" y="4"/>
                </a:cubicBezTo>
                <a:cubicBezTo>
                  <a:pt x="3795" y="4"/>
                  <a:pt x="3795" y="4"/>
                  <a:pt x="3794" y="4"/>
                </a:cubicBezTo>
                <a:cubicBezTo>
                  <a:pt x="3794" y="4"/>
                  <a:pt x="3794" y="4"/>
                  <a:pt x="3794" y="4"/>
                </a:cubicBezTo>
                <a:cubicBezTo>
                  <a:pt x="3794" y="4"/>
                  <a:pt x="3794" y="4"/>
                  <a:pt x="3794" y="4"/>
                </a:cubicBezTo>
                <a:cubicBezTo>
                  <a:pt x="3794" y="4"/>
                  <a:pt x="3794" y="4"/>
                  <a:pt x="3794" y="4"/>
                </a:cubicBezTo>
                <a:cubicBezTo>
                  <a:pt x="3794" y="4"/>
                  <a:pt x="3794" y="4"/>
                  <a:pt x="3794" y="4"/>
                </a:cubicBezTo>
                <a:cubicBezTo>
                  <a:pt x="3794" y="4"/>
                  <a:pt x="3794" y="4"/>
                  <a:pt x="3793" y="4"/>
                </a:cubicBezTo>
                <a:cubicBezTo>
                  <a:pt x="3793" y="4"/>
                  <a:pt x="3793" y="4"/>
                  <a:pt x="3793" y="4"/>
                </a:cubicBezTo>
                <a:cubicBezTo>
                  <a:pt x="3793" y="4"/>
                  <a:pt x="3793" y="4"/>
                  <a:pt x="3793" y="4"/>
                </a:cubicBezTo>
                <a:cubicBezTo>
                  <a:pt x="3793" y="4"/>
                  <a:pt x="3793" y="4"/>
                  <a:pt x="3793" y="4"/>
                </a:cubicBezTo>
                <a:cubicBezTo>
                  <a:pt x="3793" y="4"/>
                  <a:pt x="3793" y="4"/>
                  <a:pt x="3793" y="4"/>
                </a:cubicBezTo>
                <a:cubicBezTo>
                  <a:pt x="3793" y="4"/>
                  <a:pt x="3793" y="4"/>
                  <a:pt x="3793" y="4"/>
                </a:cubicBezTo>
                <a:cubicBezTo>
                  <a:pt x="3793" y="4"/>
                  <a:pt x="3792" y="4"/>
                  <a:pt x="3792" y="4"/>
                </a:cubicBezTo>
                <a:cubicBezTo>
                  <a:pt x="3792" y="4"/>
                  <a:pt x="3792" y="4"/>
                  <a:pt x="3792" y="4"/>
                </a:cubicBezTo>
                <a:cubicBezTo>
                  <a:pt x="3747" y="8"/>
                  <a:pt x="3673" y="14"/>
                  <a:pt x="3578" y="21"/>
                </a:cubicBezTo>
                <a:cubicBezTo>
                  <a:pt x="3578" y="21"/>
                  <a:pt x="3578" y="21"/>
                  <a:pt x="3577" y="21"/>
                </a:cubicBezTo>
                <a:cubicBezTo>
                  <a:pt x="3577" y="21"/>
                  <a:pt x="3577" y="21"/>
                  <a:pt x="3576" y="21"/>
                </a:cubicBezTo>
                <a:cubicBezTo>
                  <a:pt x="3576" y="21"/>
                  <a:pt x="3576" y="21"/>
                  <a:pt x="3576" y="21"/>
                </a:cubicBezTo>
                <a:cubicBezTo>
                  <a:pt x="3576" y="21"/>
                  <a:pt x="3575" y="21"/>
                  <a:pt x="3575" y="21"/>
                </a:cubicBezTo>
                <a:cubicBezTo>
                  <a:pt x="3575" y="21"/>
                  <a:pt x="3574" y="21"/>
                  <a:pt x="3574" y="21"/>
                </a:cubicBezTo>
                <a:cubicBezTo>
                  <a:pt x="3574" y="21"/>
                  <a:pt x="3574" y="21"/>
                  <a:pt x="3574" y="21"/>
                </a:cubicBezTo>
                <a:cubicBezTo>
                  <a:pt x="3573" y="21"/>
                  <a:pt x="3572" y="21"/>
                  <a:pt x="3570" y="21"/>
                </a:cubicBezTo>
                <a:cubicBezTo>
                  <a:pt x="3570" y="21"/>
                  <a:pt x="3570" y="21"/>
                  <a:pt x="3570" y="21"/>
                </a:cubicBezTo>
                <a:cubicBezTo>
                  <a:pt x="3570" y="21"/>
                  <a:pt x="3569" y="21"/>
                  <a:pt x="3569" y="21"/>
                </a:cubicBezTo>
                <a:cubicBezTo>
                  <a:pt x="3569" y="21"/>
                  <a:pt x="3569" y="21"/>
                  <a:pt x="3569" y="21"/>
                </a:cubicBezTo>
                <a:cubicBezTo>
                  <a:pt x="3569" y="21"/>
                  <a:pt x="3568" y="21"/>
                  <a:pt x="3568" y="21"/>
                </a:cubicBezTo>
                <a:cubicBezTo>
                  <a:pt x="3568" y="21"/>
                  <a:pt x="3568" y="21"/>
                  <a:pt x="3568" y="22"/>
                </a:cubicBezTo>
                <a:cubicBezTo>
                  <a:pt x="3455" y="30"/>
                  <a:pt x="3315" y="39"/>
                  <a:pt x="3163" y="46"/>
                </a:cubicBezTo>
                <a:cubicBezTo>
                  <a:pt x="3163" y="46"/>
                  <a:pt x="3163" y="46"/>
                  <a:pt x="3163" y="46"/>
                </a:cubicBezTo>
                <a:cubicBezTo>
                  <a:pt x="3163" y="46"/>
                  <a:pt x="3162" y="46"/>
                  <a:pt x="3162" y="46"/>
                </a:cubicBezTo>
                <a:cubicBezTo>
                  <a:pt x="3162" y="46"/>
                  <a:pt x="3162" y="46"/>
                  <a:pt x="3162" y="46"/>
                </a:cubicBezTo>
                <a:cubicBezTo>
                  <a:pt x="3162" y="46"/>
                  <a:pt x="3162" y="46"/>
                  <a:pt x="3162" y="46"/>
                </a:cubicBezTo>
                <a:cubicBezTo>
                  <a:pt x="3161" y="46"/>
                  <a:pt x="3161" y="46"/>
                  <a:pt x="3160" y="46"/>
                </a:cubicBezTo>
                <a:cubicBezTo>
                  <a:pt x="3152" y="47"/>
                  <a:pt x="3144" y="47"/>
                  <a:pt x="3135" y="47"/>
                </a:cubicBezTo>
                <a:cubicBezTo>
                  <a:pt x="2874" y="59"/>
                  <a:pt x="2588" y="62"/>
                  <a:pt x="2413" y="62"/>
                </a:cubicBezTo>
                <a:cubicBezTo>
                  <a:pt x="2411" y="62"/>
                  <a:pt x="2408" y="62"/>
                  <a:pt x="2406" y="62"/>
                </a:cubicBezTo>
                <a:cubicBezTo>
                  <a:pt x="2406" y="62"/>
                  <a:pt x="2406" y="62"/>
                  <a:pt x="2406" y="62"/>
                </a:cubicBezTo>
                <a:cubicBezTo>
                  <a:pt x="2406" y="62"/>
                  <a:pt x="2406" y="62"/>
                  <a:pt x="2406" y="62"/>
                </a:cubicBezTo>
                <a:cubicBezTo>
                  <a:pt x="2406" y="62"/>
                  <a:pt x="2406" y="62"/>
                  <a:pt x="2406" y="62"/>
                </a:cubicBezTo>
                <a:cubicBezTo>
                  <a:pt x="2381" y="62"/>
                  <a:pt x="2358" y="62"/>
                  <a:pt x="2338" y="62"/>
                </a:cubicBezTo>
                <a:cubicBezTo>
                  <a:pt x="2338" y="62"/>
                  <a:pt x="2337" y="62"/>
                  <a:pt x="2337" y="62"/>
                </a:cubicBezTo>
                <a:cubicBezTo>
                  <a:pt x="1737" y="59"/>
                  <a:pt x="1680" y="29"/>
                  <a:pt x="1223" y="20"/>
                </a:cubicBezTo>
                <a:cubicBezTo>
                  <a:pt x="1222" y="20"/>
                  <a:pt x="1221" y="20"/>
                  <a:pt x="1221" y="20"/>
                </a:cubicBezTo>
                <a:cubicBezTo>
                  <a:pt x="1186" y="19"/>
                  <a:pt x="1151" y="19"/>
                  <a:pt x="1117" y="19"/>
                </a:cubicBezTo>
                <a:cubicBezTo>
                  <a:pt x="1117" y="19"/>
                  <a:pt x="1117" y="19"/>
                  <a:pt x="1117" y="19"/>
                </a:cubicBezTo>
                <a:cubicBezTo>
                  <a:pt x="1117" y="19"/>
                  <a:pt x="1117" y="19"/>
                  <a:pt x="1117" y="19"/>
                </a:cubicBezTo>
                <a:cubicBezTo>
                  <a:pt x="507" y="19"/>
                  <a:pt x="1" y="125"/>
                  <a:pt x="1" y="125"/>
                </a:cubicBezTo>
                <a:cubicBezTo>
                  <a:pt x="0" y="148"/>
                  <a:pt x="0" y="148"/>
                  <a:pt x="0" y="148"/>
                </a:cubicBezTo>
                <a:cubicBezTo>
                  <a:pt x="3" y="148"/>
                  <a:pt x="16" y="145"/>
                  <a:pt x="37" y="140"/>
                </a:cubicBezTo>
                <a:cubicBezTo>
                  <a:pt x="142" y="118"/>
                  <a:pt x="455" y="57"/>
                  <a:pt x="811" y="51"/>
                </a:cubicBezTo>
                <a:cubicBezTo>
                  <a:pt x="811" y="51"/>
                  <a:pt x="811" y="51"/>
                  <a:pt x="811" y="51"/>
                </a:cubicBezTo>
                <a:cubicBezTo>
                  <a:pt x="812" y="51"/>
                  <a:pt x="812" y="51"/>
                  <a:pt x="812" y="51"/>
                </a:cubicBezTo>
                <a:cubicBezTo>
                  <a:pt x="812" y="51"/>
                  <a:pt x="812" y="51"/>
                  <a:pt x="812" y="51"/>
                </a:cubicBezTo>
                <a:cubicBezTo>
                  <a:pt x="812" y="51"/>
                  <a:pt x="813" y="50"/>
                  <a:pt x="813" y="50"/>
                </a:cubicBezTo>
                <a:cubicBezTo>
                  <a:pt x="813" y="50"/>
                  <a:pt x="813" y="50"/>
                  <a:pt x="813" y="50"/>
                </a:cubicBezTo>
                <a:cubicBezTo>
                  <a:pt x="813" y="50"/>
                  <a:pt x="813" y="50"/>
                  <a:pt x="813" y="50"/>
                </a:cubicBezTo>
                <a:cubicBezTo>
                  <a:pt x="813" y="50"/>
                  <a:pt x="813" y="50"/>
                  <a:pt x="814" y="50"/>
                </a:cubicBezTo>
                <a:cubicBezTo>
                  <a:pt x="814" y="50"/>
                  <a:pt x="814" y="50"/>
                  <a:pt x="814" y="50"/>
                </a:cubicBezTo>
                <a:cubicBezTo>
                  <a:pt x="814" y="50"/>
                  <a:pt x="814" y="50"/>
                  <a:pt x="814" y="50"/>
                </a:cubicBezTo>
                <a:cubicBezTo>
                  <a:pt x="814" y="50"/>
                  <a:pt x="815" y="50"/>
                  <a:pt x="815" y="50"/>
                </a:cubicBezTo>
                <a:cubicBezTo>
                  <a:pt x="815" y="50"/>
                  <a:pt x="815" y="50"/>
                  <a:pt x="815" y="50"/>
                </a:cubicBezTo>
                <a:cubicBezTo>
                  <a:pt x="815" y="50"/>
                  <a:pt x="815" y="50"/>
                  <a:pt x="815" y="50"/>
                </a:cubicBezTo>
                <a:cubicBezTo>
                  <a:pt x="815" y="50"/>
                  <a:pt x="815" y="50"/>
                  <a:pt x="816" y="50"/>
                </a:cubicBezTo>
                <a:cubicBezTo>
                  <a:pt x="816" y="50"/>
                  <a:pt x="816" y="50"/>
                  <a:pt x="816" y="50"/>
                </a:cubicBezTo>
                <a:cubicBezTo>
                  <a:pt x="816" y="50"/>
                  <a:pt x="816" y="50"/>
                  <a:pt x="816" y="50"/>
                </a:cubicBezTo>
                <a:cubicBezTo>
                  <a:pt x="816" y="50"/>
                  <a:pt x="816" y="50"/>
                  <a:pt x="817" y="50"/>
                </a:cubicBezTo>
                <a:cubicBezTo>
                  <a:pt x="817" y="50"/>
                  <a:pt x="817" y="50"/>
                  <a:pt x="817" y="50"/>
                </a:cubicBezTo>
                <a:cubicBezTo>
                  <a:pt x="817" y="50"/>
                  <a:pt x="817" y="50"/>
                  <a:pt x="817" y="50"/>
                </a:cubicBezTo>
                <a:cubicBezTo>
                  <a:pt x="817" y="50"/>
                  <a:pt x="817" y="50"/>
                  <a:pt x="818" y="50"/>
                </a:cubicBezTo>
                <a:cubicBezTo>
                  <a:pt x="818" y="50"/>
                  <a:pt x="818" y="50"/>
                  <a:pt x="818" y="50"/>
                </a:cubicBezTo>
                <a:cubicBezTo>
                  <a:pt x="818" y="50"/>
                  <a:pt x="818" y="50"/>
                  <a:pt x="818" y="50"/>
                </a:cubicBezTo>
                <a:cubicBezTo>
                  <a:pt x="818" y="50"/>
                  <a:pt x="819" y="50"/>
                  <a:pt x="819" y="50"/>
                </a:cubicBezTo>
                <a:cubicBezTo>
                  <a:pt x="819" y="50"/>
                  <a:pt x="819" y="50"/>
                  <a:pt x="819" y="50"/>
                </a:cubicBezTo>
                <a:cubicBezTo>
                  <a:pt x="819" y="50"/>
                  <a:pt x="819" y="50"/>
                  <a:pt x="819" y="50"/>
                </a:cubicBezTo>
                <a:cubicBezTo>
                  <a:pt x="819" y="50"/>
                  <a:pt x="820" y="50"/>
                  <a:pt x="820" y="50"/>
                </a:cubicBezTo>
                <a:cubicBezTo>
                  <a:pt x="820" y="50"/>
                  <a:pt x="820" y="50"/>
                  <a:pt x="820" y="50"/>
                </a:cubicBezTo>
                <a:cubicBezTo>
                  <a:pt x="820" y="50"/>
                  <a:pt x="820" y="50"/>
                  <a:pt x="820" y="50"/>
                </a:cubicBezTo>
                <a:cubicBezTo>
                  <a:pt x="820" y="50"/>
                  <a:pt x="821" y="50"/>
                  <a:pt x="821" y="50"/>
                </a:cubicBezTo>
                <a:cubicBezTo>
                  <a:pt x="821" y="50"/>
                  <a:pt x="821" y="50"/>
                  <a:pt x="821" y="50"/>
                </a:cubicBezTo>
                <a:cubicBezTo>
                  <a:pt x="821" y="50"/>
                  <a:pt x="821" y="50"/>
                  <a:pt x="821" y="50"/>
                </a:cubicBezTo>
                <a:cubicBezTo>
                  <a:pt x="821" y="50"/>
                  <a:pt x="821" y="50"/>
                  <a:pt x="822" y="50"/>
                </a:cubicBezTo>
                <a:cubicBezTo>
                  <a:pt x="822" y="50"/>
                  <a:pt x="822" y="50"/>
                  <a:pt x="822" y="50"/>
                </a:cubicBezTo>
                <a:cubicBezTo>
                  <a:pt x="822" y="50"/>
                  <a:pt x="822" y="50"/>
                  <a:pt x="822" y="50"/>
                </a:cubicBezTo>
                <a:cubicBezTo>
                  <a:pt x="822" y="50"/>
                  <a:pt x="822" y="50"/>
                  <a:pt x="823" y="50"/>
                </a:cubicBezTo>
                <a:cubicBezTo>
                  <a:pt x="823" y="50"/>
                  <a:pt x="823" y="50"/>
                  <a:pt x="823" y="50"/>
                </a:cubicBezTo>
                <a:cubicBezTo>
                  <a:pt x="823" y="50"/>
                  <a:pt x="823" y="50"/>
                  <a:pt x="823" y="50"/>
                </a:cubicBezTo>
                <a:cubicBezTo>
                  <a:pt x="823" y="50"/>
                  <a:pt x="824" y="50"/>
                  <a:pt x="824" y="50"/>
                </a:cubicBezTo>
                <a:cubicBezTo>
                  <a:pt x="824" y="50"/>
                  <a:pt x="824" y="50"/>
                  <a:pt x="824" y="50"/>
                </a:cubicBezTo>
                <a:cubicBezTo>
                  <a:pt x="824" y="50"/>
                  <a:pt x="824" y="50"/>
                  <a:pt x="824" y="50"/>
                </a:cubicBezTo>
                <a:cubicBezTo>
                  <a:pt x="824" y="50"/>
                  <a:pt x="825" y="50"/>
                  <a:pt x="825" y="50"/>
                </a:cubicBezTo>
                <a:cubicBezTo>
                  <a:pt x="825" y="50"/>
                  <a:pt x="825" y="50"/>
                  <a:pt x="825" y="50"/>
                </a:cubicBezTo>
                <a:cubicBezTo>
                  <a:pt x="825" y="50"/>
                  <a:pt x="825" y="50"/>
                  <a:pt x="825" y="50"/>
                </a:cubicBezTo>
                <a:cubicBezTo>
                  <a:pt x="825" y="50"/>
                  <a:pt x="826" y="50"/>
                  <a:pt x="826" y="50"/>
                </a:cubicBezTo>
                <a:cubicBezTo>
                  <a:pt x="826" y="50"/>
                  <a:pt x="826" y="50"/>
                  <a:pt x="826" y="50"/>
                </a:cubicBezTo>
                <a:cubicBezTo>
                  <a:pt x="826" y="50"/>
                  <a:pt x="826" y="50"/>
                  <a:pt x="827" y="50"/>
                </a:cubicBezTo>
                <a:cubicBezTo>
                  <a:pt x="827" y="50"/>
                  <a:pt x="827" y="50"/>
                  <a:pt x="827" y="50"/>
                </a:cubicBezTo>
                <a:cubicBezTo>
                  <a:pt x="827" y="50"/>
                  <a:pt x="827" y="50"/>
                  <a:pt x="827" y="50"/>
                </a:cubicBezTo>
                <a:cubicBezTo>
                  <a:pt x="827" y="50"/>
                  <a:pt x="827" y="50"/>
                  <a:pt x="827" y="50"/>
                </a:cubicBezTo>
                <a:cubicBezTo>
                  <a:pt x="828" y="50"/>
                  <a:pt x="828" y="50"/>
                  <a:pt x="829" y="50"/>
                </a:cubicBezTo>
                <a:cubicBezTo>
                  <a:pt x="829" y="50"/>
                  <a:pt x="829" y="50"/>
                  <a:pt x="829" y="50"/>
                </a:cubicBezTo>
                <a:cubicBezTo>
                  <a:pt x="844" y="50"/>
                  <a:pt x="860" y="50"/>
                  <a:pt x="876" y="50"/>
                </a:cubicBezTo>
                <a:cubicBezTo>
                  <a:pt x="887" y="50"/>
                  <a:pt x="897" y="50"/>
                  <a:pt x="908" y="50"/>
                </a:cubicBezTo>
                <a:cubicBezTo>
                  <a:pt x="908" y="50"/>
                  <a:pt x="908" y="50"/>
                  <a:pt x="908" y="50"/>
                </a:cubicBezTo>
                <a:cubicBezTo>
                  <a:pt x="909" y="50"/>
                  <a:pt x="909" y="50"/>
                  <a:pt x="910" y="50"/>
                </a:cubicBezTo>
                <a:cubicBezTo>
                  <a:pt x="910" y="50"/>
                  <a:pt x="911" y="50"/>
                  <a:pt x="912" y="50"/>
                </a:cubicBezTo>
                <a:cubicBezTo>
                  <a:pt x="912" y="50"/>
                  <a:pt x="912" y="50"/>
                  <a:pt x="912" y="50"/>
                </a:cubicBezTo>
                <a:cubicBezTo>
                  <a:pt x="914" y="50"/>
                  <a:pt x="915" y="50"/>
                  <a:pt x="917" y="50"/>
                </a:cubicBezTo>
                <a:cubicBezTo>
                  <a:pt x="917" y="50"/>
                  <a:pt x="918" y="50"/>
                  <a:pt x="918" y="50"/>
                </a:cubicBezTo>
                <a:cubicBezTo>
                  <a:pt x="920" y="50"/>
                  <a:pt x="921" y="50"/>
                  <a:pt x="922" y="50"/>
                </a:cubicBezTo>
                <a:cubicBezTo>
                  <a:pt x="922" y="50"/>
                  <a:pt x="923" y="50"/>
                  <a:pt x="923" y="50"/>
                </a:cubicBezTo>
                <a:cubicBezTo>
                  <a:pt x="1020" y="51"/>
                  <a:pt x="1090" y="51"/>
                  <a:pt x="1148" y="51"/>
                </a:cubicBezTo>
                <a:cubicBezTo>
                  <a:pt x="1156" y="51"/>
                  <a:pt x="1163" y="51"/>
                  <a:pt x="1171" y="51"/>
                </a:cubicBezTo>
                <a:cubicBezTo>
                  <a:pt x="1171" y="51"/>
                  <a:pt x="1171" y="51"/>
                  <a:pt x="1171" y="51"/>
                </a:cubicBezTo>
                <a:cubicBezTo>
                  <a:pt x="1176" y="51"/>
                  <a:pt x="1181" y="51"/>
                  <a:pt x="1186" y="51"/>
                </a:cubicBezTo>
                <a:cubicBezTo>
                  <a:pt x="1192" y="51"/>
                  <a:pt x="1198" y="51"/>
                  <a:pt x="1204" y="51"/>
                </a:cubicBezTo>
                <a:cubicBezTo>
                  <a:pt x="1205" y="51"/>
                  <a:pt x="1206" y="51"/>
                  <a:pt x="1207" y="51"/>
                </a:cubicBezTo>
                <a:cubicBezTo>
                  <a:pt x="1217" y="51"/>
                  <a:pt x="1226" y="51"/>
                  <a:pt x="1235" y="51"/>
                </a:cubicBezTo>
                <a:cubicBezTo>
                  <a:pt x="1235" y="51"/>
                  <a:pt x="1235" y="51"/>
                  <a:pt x="1235" y="51"/>
                </a:cubicBezTo>
                <a:cubicBezTo>
                  <a:pt x="1235" y="51"/>
                  <a:pt x="1235" y="51"/>
                  <a:pt x="1235" y="51"/>
                </a:cubicBezTo>
                <a:cubicBezTo>
                  <a:pt x="1235" y="51"/>
                  <a:pt x="1235" y="51"/>
                  <a:pt x="1235" y="51"/>
                </a:cubicBezTo>
                <a:cubicBezTo>
                  <a:pt x="1237" y="51"/>
                  <a:pt x="1239" y="51"/>
                  <a:pt x="1240" y="51"/>
                </a:cubicBezTo>
                <a:cubicBezTo>
                  <a:pt x="1394" y="51"/>
                  <a:pt x="1478" y="53"/>
                  <a:pt x="1971" y="76"/>
                </a:cubicBezTo>
                <a:cubicBezTo>
                  <a:pt x="1971" y="76"/>
                  <a:pt x="1971" y="76"/>
                  <a:pt x="1971" y="76"/>
                </a:cubicBezTo>
                <a:cubicBezTo>
                  <a:pt x="1973" y="76"/>
                  <a:pt x="1974" y="76"/>
                  <a:pt x="1975" y="76"/>
                </a:cubicBezTo>
                <a:cubicBezTo>
                  <a:pt x="1975" y="76"/>
                  <a:pt x="1975" y="76"/>
                  <a:pt x="1976" y="76"/>
                </a:cubicBezTo>
                <a:cubicBezTo>
                  <a:pt x="1976" y="76"/>
                  <a:pt x="1976" y="76"/>
                  <a:pt x="1976" y="76"/>
                </a:cubicBezTo>
                <a:cubicBezTo>
                  <a:pt x="1977" y="76"/>
                  <a:pt x="1977" y="76"/>
                  <a:pt x="1978" y="76"/>
                </a:cubicBezTo>
                <a:cubicBezTo>
                  <a:pt x="1978" y="76"/>
                  <a:pt x="1978" y="76"/>
                  <a:pt x="1978" y="76"/>
                </a:cubicBezTo>
                <a:cubicBezTo>
                  <a:pt x="1978" y="76"/>
                  <a:pt x="1978" y="76"/>
                  <a:pt x="1979" y="76"/>
                </a:cubicBezTo>
                <a:cubicBezTo>
                  <a:pt x="1979" y="76"/>
                  <a:pt x="1979" y="76"/>
                  <a:pt x="1979" y="76"/>
                </a:cubicBezTo>
                <a:cubicBezTo>
                  <a:pt x="1980" y="76"/>
                  <a:pt x="1980" y="76"/>
                  <a:pt x="1981" y="76"/>
                </a:cubicBezTo>
                <a:cubicBezTo>
                  <a:pt x="1982" y="76"/>
                  <a:pt x="1982" y="76"/>
                  <a:pt x="1983" y="76"/>
                </a:cubicBezTo>
                <a:cubicBezTo>
                  <a:pt x="1984" y="76"/>
                  <a:pt x="1985" y="76"/>
                  <a:pt x="1986" y="76"/>
                </a:cubicBezTo>
                <a:cubicBezTo>
                  <a:pt x="1986" y="76"/>
                  <a:pt x="1986" y="76"/>
                  <a:pt x="1986" y="76"/>
                </a:cubicBezTo>
                <a:cubicBezTo>
                  <a:pt x="1988" y="76"/>
                  <a:pt x="1990" y="76"/>
                  <a:pt x="1992" y="77"/>
                </a:cubicBezTo>
                <a:cubicBezTo>
                  <a:pt x="1992" y="77"/>
                  <a:pt x="1992" y="77"/>
                  <a:pt x="1992" y="77"/>
                </a:cubicBezTo>
                <a:cubicBezTo>
                  <a:pt x="1992" y="77"/>
                  <a:pt x="1993" y="77"/>
                  <a:pt x="1993" y="77"/>
                </a:cubicBezTo>
                <a:cubicBezTo>
                  <a:pt x="1993" y="77"/>
                  <a:pt x="1994" y="77"/>
                  <a:pt x="1994" y="77"/>
                </a:cubicBezTo>
                <a:cubicBezTo>
                  <a:pt x="1994" y="77"/>
                  <a:pt x="1995" y="77"/>
                  <a:pt x="1995" y="77"/>
                </a:cubicBezTo>
                <a:cubicBezTo>
                  <a:pt x="1995" y="77"/>
                  <a:pt x="1995" y="77"/>
                  <a:pt x="1995" y="77"/>
                </a:cubicBezTo>
                <a:cubicBezTo>
                  <a:pt x="1996" y="77"/>
                  <a:pt x="1996" y="77"/>
                  <a:pt x="1997" y="77"/>
                </a:cubicBezTo>
                <a:cubicBezTo>
                  <a:pt x="1998" y="77"/>
                  <a:pt x="1998" y="77"/>
                  <a:pt x="1999" y="77"/>
                </a:cubicBezTo>
                <a:cubicBezTo>
                  <a:pt x="1999" y="77"/>
                  <a:pt x="2000" y="77"/>
                  <a:pt x="2000" y="77"/>
                </a:cubicBezTo>
                <a:cubicBezTo>
                  <a:pt x="2000" y="77"/>
                  <a:pt x="2001" y="77"/>
                  <a:pt x="2001" y="77"/>
                </a:cubicBezTo>
                <a:cubicBezTo>
                  <a:pt x="2001" y="77"/>
                  <a:pt x="2002" y="77"/>
                  <a:pt x="2002" y="77"/>
                </a:cubicBezTo>
                <a:cubicBezTo>
                  <a:pt x="2002" y="77"/>
                  <a:pt x="2002" y="77"/>
                  <a:pt x="2002" y="77"/>
                </a:cubicBezTo>
                <a:cubicBezTo>
                  <a:pt x="2004" y="77"/>
                  <a:pt x="2006" y="77"/>
                  <a:pt x="2009" y="77"/>
                </a:cubicBezTo>
                <a:cubicBezTo>
                  <a:pt x="2011" y="77"/>
                  <a:pt x="2014" y="78"/>
                  <a:pt x="2016" y="78"/>
                </a:cubicBezTo>
                <a:cubicBezTo>
                  <a:pt x="2017" y="78"/>
                  <a:pt x="2017" y="78"/>
                  <a:pt x="2018" y="78"/>
                </a:cubicBezTo>
                <a:cubicBezTo>
                  <a:pt x="2020" y="78"/>
                  <a:pt x="2021" y="78"/>
                  <a:pt x="2022" y="78"/>
                </a:cubicBezTo>
                <a:cubicBezTo>
                  <a:pt x="2071" y="80"/>
                  <a:pt x="2119" y="82"/>
                  <a:pt x="2168" y="83"/>
                </a:cubicBezTo>
                <a:cubicBezTo>
                  <a:pt x="2248" y="85"/>
                  <a:pt x="2329" y="85"/>
                  <a:pt x="2410" y="85"/>
                </a:cubicBezTo>
                <a:cubicBezTo>
                  <a:pt x="2620" y="85"/>
                  <a:pt x="2828" y="80"/>
                  <a:pt x="3021" y="77"/>
                </a:cubicBezTo>
                <a:cubicBezTo>
                  <a:pt x="3021" y="77"/>
                  <a:pt x="3021" y="77"/>
                  <a:pt x="3021" y="77"/>
                </a:cubicBezTo>
                <a:cubicBezTo>
                  <a:pt x="3022" y="77"/>
                  <a:pt x="3022" y="77"/>
                  <a:pt x="3023" y="77"/>
                </a:cubicBezTo>
                <a:cubicBezTo>
                  <a:pt x="3023" y="77"/>
                  <a:pt x="3023" y="77"/>
                  <a:pt x="3023" y="77"/>
                </a:cubicBezTo>
                <a:cubicBezTo>
                  <a:pt x="3023" y="77"/>
                  <a:pt x="3023" y="77"/>
                  <a:pt x="3023" y="77"/>
                </a:cubicBezTo>
                <a:cubicBezTo>
                  <a:pt x="3023" y="77"/>
                  <a:pt x="3023" y="77"/>
                  <a:pt x="3023" y="77"/>
                </a:cubicBezTo>
                <a:cubicBezTo>
                  <a:pt x="3023" y="77"/>
                  <a:pt x="3024" y="77"/>
                  <a:pt x="3024" y="77"/>
                </a:cubicBezTo>
                <a:cubicBezTo>
                  <a:pt x="3024" y="77"/>
                  <a:pt x="3024" y="77"/>
                  <a:pt x="3024" y="77"/>
                </a:cubicBezTo>
                <a:cubicBezTo>
                  <a:pt x="3024" y="77"/>
                  <a:pt x="3025" y="77"/>
                  <a:pt x="3025" y="77"/>
                </a:cubicBezTo>
                <a:cubicBezTo>
                  <a:pt x="3025" y="77"/>
                  <a:pt x="3025" y="77"/>
                  <a:pt x="3025" y="77"/>
                </a:cubicBezTo>
                <a:cubicBezTo>
                  <a:pt x="3068" y="76"/>
                  <a:pt x="3111" y="75"/>
                  <a:pt x="3152" y="73"/>
                </a:cubicBezTo>
                <a:cubicBezTo>
                  <a:pt x="3152" y="73"/>
                  <a:pt x="3152" y="73"/>
                  <a:pt x="3152" y="73"/>
                </a:cubicBezTo>
                <a:cubicBezTo>
                  <a:pt x="3152" y="73"/>
                  <a:pt x="3152" y="73"/>
                  <a:pt x="3152" y="73"/>
                </a:cubicBezTo>
                <a:cubicBezTo>
                  <a:pt x="3152" y="73"/>
                  <a:pt x="3152" y="73"/>
                  <a:pt x="3152" y="73"/>
                </a:cubicBezTo>
                <a:cubicBezTo>
                  <a:pt x="3153" y="73"/>
                  <a:pt x="3153" y="73"/>
                  <a:pt x="3153" y="73"/>
                </a:cubicBezTo>
                <a:cubicBezTo>
                  <a:pt x="3153" y="73"/>
                  <a:pt x="3153" y="73"/>
                  <a:pt x="3153" y="73"/>
                </a:cubicBezTo>
                <a:cubicBezTo>
                  <a:pt x="3153" y="73"/>
                  <a:pt x="3153" y="73"/>
                  <a:pt x="3153" y="73"/>
                </a:cubicBezTo>
                <a:cubicBezTo>
                  <a:pt x="3154" y="73"/>
                  <a:pt x="3154" y="73"/>
                  <a:pt x="3154" y="73"/>
                </a:cubicBezTo>
                <a:cubicBezTo>
                  <a:pt x="3154" y="73"/>
                  <a:pt x="3154" y="73"/>
                  <a:pt x="3154" y="73"/>
                </a:cubicBezTo>
                <a:cubicBezTo>
                  <a:pt x="3154" y="73"/>
                  <a:pt x="3154" y="73"/>
                  <a:pt x="3154" y="73"/>
                </a:cubicBezTo>
                <a:cubicBezTo>
                  <a:pt x="3154" y="73"/>
                  <a:pt x="3155" y="73"/>
                  <a:pt x="3155" y="73"/>
                </a:cubicBezTo>
                <a:cubicBezTo>
                  <a:pt x="3155" y="73"/>
                  <a:pt x="3155" y="73"/>
                  <a:pt x="3155" y="73"/>
                </a:cubicBezTo>
                <a:cubicBezTo>
                  <a:pt x="3155" y="73"/>
                  <a:pt x="3155" y="73"/>
                  <a:pt x="3155" y="73"/>
                </a:cubicBezTo>
                <a:cubicBezTo>
                  <a:pt x="3155" y="73"/>
                  <a:pt x="3155" y="73"/>
                  <a:pt x="3156" y="73"/>
                </a:cubicBezTo>
                <a:cubicBezTo>
                  <a:pt x="3156" y="73"/>
                  <a:pt x="3156" y="73"/>
                  <a:pt x="3156" y="73"/>
                </a:cubicBezTo>
                <a:cubicBezTo>
                  <a:pt x="3156" y="73"/>
                  <a:pt x="3156" y="73"/>
                  <a:pt x="3156" y="73"/>
                </a:cubicBezTo>
                <a:cubicBezTo>
                  <a:pt x="3156" y="73"/>
                  <a:pt x="3156" y="73"/>
                  <a:pt x="3156" y="73"/>
                </a:cubicBezTo>
                <a:cubicBezTo>
                  <a:pt x="3157" y="73"/>
                  <a:pt x="3157" y="73"/>
                  <a:pt x="3157" y="73"/>
                </a:cubicBezTo>
                <a:cubicBezTo>
                  <a:pt x="3157" y="73"/>
                  <a:pt x="3157" y="73"/>
                  <a:pt x="3157" y="73"/>
                </a:cubicBezTo>
                <a:cubicBezTo>
                  <a:pt x="3158" y="73"/>
                  <a:pt x="3159" y="73"/>
                  <a:pt x="3160" y="73"/>
                </a:cubicBezTo>
                <a:cubicBezTo>
                  <a:pt x="3160" y="73"/>
                  <a:pt x="3160" y="73"/>
                  <a:pt x="3160" y="73"/>
                </a:cubicBezTo>
                <a:cubicBezTo>
                  <a:pt x="3161" y="73"/>
                  <a:pt x="3161" y="73"/>
                  <a:pt x="3161" y="73"/>
                </a:cubicBezTo>
                <a:cubicBezTo>
                  <a:pt x="3161" y="73"/>
                  <a:pt x="3161" y="73"/>
                  <a:pt x="3161" y="73"/>
                </a:cubicBezTo>
                <a:cubicBezTo>
                  <a:pt x="3162" y="73"/>
                  <a:pt x="3163" y="73"/>
                  <a:pt x="3163" y="73"/>
                </a:cubicBezTo>
                <a:cubicBezTo>
                  <a:pt x="3163" y="73"/>
                  <a:pt x="3163" y="73"/>
                  <a:pt x="3163" y="73"/>
                </a:cubicBezTo>
                <a:cubicBezTo>
                  <a:pt x="3448" y="60"/>
                  <a:pt x="3678" y="27"/>
                  <a:pt x="3782" y="10"/>
                </a:cubicBezTo>
                <a:cubicBezTo>
                  <a:pt x="3811" y="5"/>
                  <a:pt x="3830" y="1"/>
                  <a:pt x="3837" y="0"/>
                </a:cubicBezTo>
              </a:path>
            </a:pathLst>
          </a:custGeom>
          <a:gradFill>
            <a:gsLst>
              <a:gs pos="0">
                <a:srgbClr val="5A99F8"/>
              </a:gs>
              <a:gs pos="100000">
                <a:srgbClr val="4065F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6" name="图片 9">
            <a:extLst>
              <a:ext uri="{FF2B5EF4-FFF2-40B4-BE49-F238E27FC236}">
                <a16:creationId xmlns:a16="http://schemas.microsoft.com/office/drawing/2014/main" id="{8E4445C4-DB00-4433-95A1-C94270E89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613" y="6381750"/>
            <a:ext cx="1368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日期占位符 2">
            <a:extLst>
              <a:ext uri="{FF2B5EF4-FFF2-40B4-BE49-F238E27FC236}">
                <a16:creationId xmlns:a16="http://schemas.microsoft.com/office/drawing/2014/main" id="{DEDB3DDA-EFD7-45E8-A4D5-99475B6E0EC8}"/>
              </a:ext>
            </a:extLst>
          </p:cNvPr>
          <p:cNvSpPr txBox="1">
            <a:spLocks/>
          </p:cNvSpPr>
          <p:nvPr userDrawn="1"/>
        </p:nvSpPr>
        <p:spPr>
          <a:xfrm>
            <a:off x="168762" y="6486248"/>
            <a:ext cx="3317875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</a:rPr>
              <a:t>confidential material from </a:t>
            </a:r>
            <a:r>
              <a:rPr lang="en-US" altLang="zh-CN" sz="1000" dirty="0" err="1">
                <a:solidFill>
                  <a:schemeClr val="bg1">
                    <a:lumMod val="85000"/>
                  </a:schemeClr>
                </a:solidFill>
              </a:rPr>
              <a:t>Tencent</a:t>
            </a:r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</a:rPr>
              <a:t> Cloud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20048BB7-04B0-4D19-B792-B3B8C0EE855B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09F39389-3C47-43CB-8547-7B85B461C267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7DDAD-EFD8-4792-BAB1-6517A5EDFEF8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78974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2">
          <p15:clr>
            <a:srgbClr val="FBAE40"/>
          </p15:clr>
        </p15:guide>
        <p15:guide id="3" pos="7537">
          <p15:clr>
            <a:srgbClr val="FBAE40"/>
          </p15:clr>
        </p15:guide>
        <p15:guide id="4" pos="143">
          <p15:clr>
            <a:srgbClr val="FBAE40"/>
          </p15:clr>
        </p15:guide>
        <p15:guide id="5" orient="horz" pos="4224">
          <p15:clr>
            <a:srgbClr val="FBAE40"/>
          </p15:clr>
        </p15:guide>
        <p15:guide id="6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F438C23-2062-4ABF-9AA1-13AB734AAD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90392E1-F252-4872-B988-7AACAC3DBB23}"/>
              </a:ext>
            </a:extLst>
          </p:cNvPr>
          <p:cNvSpPr/>
          <p:nvPr userDrawn="1"/>
        </p:nvSpPr>
        <p:spPr>
          <a:xfrm>
            <a:off x="0" y="407233"/>
            <a:ext cx="3767138" cy="5738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4480FCEC-8677-4231-B734-70FFA27DE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218776" cy="512053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dirty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9E50D2-8E7F-42D4-819C-47CA03213261}"/>
              </a:ext>
            </a:extLst>
          </p:cNvPr>
          <p:cNvSpPr/>
          <p:nvPr userDrawn="1"/>
        </p:nvSpPr>
        <p:spPr>
          <a:xfrm>
            <a:off x="11353800" y="6210300"/>
            <a:ext cx="647700" cy="450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5F4E3-0D9C-400A-BF3D-E3181943FEE1}"/>
              </a:ext>
            </a:extLst>
          </p:cNvPr>
          <p:cNvSpPr/>
          <p:nvPr userDrawn="1"/>
        </p:nvSpPr>
        <p:spPr>
          <a:xfrm>
            <a:off x="6223000" y="530225"/>
            <a:ext cx="647700" cy="450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EB97B9C5-8929-48F8-87F1-D40DD5E0802F}"/>
              </a:ext>
            </a:extLst>
          </p:cNvPr>
          <p:cNvSpPr txBox="1"/>
          <p:nvPr userDrawn="1"/>
        </p:nvSpPr>
        <p:spPr>
          <a:xfrm>
            <a:off x="11626136" y="6541325"/>
            <a:ext cx="85090" cy="205740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fld id="{42C328C1-A84F-4A39-A664-DBA00541A8C6}" type="slidenum">
              <a:rPr lang="en-US" sz="1335" smtClean="0">
                <a:solidFill>
                  <a:srgbClr val="000000"/>
                </a:solidFill>
              </a:rPr>
              <a:t>‹#›</a:t>
            </a:fld>
            <a:endParaRPr lang="en-US" sz="1335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667A8-9089-4B1D-A775-F50F8513A6F9}"/>
              </a:ext>
            </a:extLst>
          </p:cNvPr>
          <p:cNvSpPr txBox="1"/>
          <p:nvPr userDrawn="1"/>
        </p:nvSpPr>
        <p:spPr>
          <a:xfrm>
            <a:off x="9650775" y="31890"/>
            <a:ext cx="250019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>
              <a:tabLst/>
            </a:pP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DRAFT</a:t>
            </a:r>
            <a:endParaRPr lang="en-AU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91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BD9E49-D710-49EA-96C4-0C3607593E2B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939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62D6D7-0354-4400-BB5C-AE81580C3E4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A42769AD-51A3-45D3-9422-0B6739ADA9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851E727-9ACB-410B-AE60-52B33AA81346}"/>
              </a:ext>
            </a:extLst>
          </p:cNvPr>
          <p:cNvSpPr/>
          <p:nvPr userDrawn="1"/>
        </p:nvSpPr>
        <p:spPr>
          <a:xfrm>
            <a:off x="1679509" y="2084851"/>
            <a:ext cx="8448939" cy="2688299"/>
          </a:xfrm>
          <a:prstGeom prst="rect">
            <a:avLst/>
          </a:prstGeom>
          <a:solidFill>
            <a:srgbClr val="041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0FF1D54-1B09-41BF-A86C-B8BD378D5E3E}"/>
              </a:ext>
            </a:extLst>
          </p:cNvPr>
          <p:cNvSpPr/>
          <p:nvPr userDrawn="1"/>
        </p:nvSpPr>
        <p:spPr>
          <a:xfrm>
            <a:off x="3023659" y="836712"/>
            <a:ext cx="6336704" cy="960107"/>
          </a:xfrm>
          <a:prstGeom prst="rect">
            <a:avLst/>
          </a:prstGeom>
          <a:solidFill>
            <a:srgbClr val="051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 descr="logo">
            <a:extLst>
              <a:ext uri="{FF2B5EF4-FFF2-40B4-BE49-F238E27FC236}">
                <a16:creationId xmlns:a16="http://schemas.microsoft.com/office/drawing/2014/main" id="{EAF97AEF-517C-4797-84FD-9D1393F1DD4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3" t="-1" b="-3294"/>
          <a:stretch/>
        </p:blipFill>
        <p:spPr bwMode="auto">
          <a:xfrm>
            <a:off x="3488625" y="1142210"/>
            <a:ext cx="4830707" cy="59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673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62D6D7-0354-4400-BB5C-AE81580C3E4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A42769AD-51A3-45D3-9422-0B6739ADA9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851E727-9ACB-410B-AE60-52B33AA81346}"/>
              </a:ext>
            </a:extLst>
          </p:cNvPr>
          <p:cNvSpPr/>
          <p:nvPr userDrawn="1"/>
        </p:nvSpPr>
        <p:spPr>
          <a:xfrm>
            <a:off x="1679509" y="2084851"/>
            <a:ext cx="8448939" cy="2688299"/>
          </a:xfrm>
          <a:prstGeom prst="rect">
            <a:avLst/>
          </a:prstGeom>
          <a:solidFill>
            <a:srgbClr val="041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0FF1D54-1B09-41BF-A86C-B8BD378D5E3E}"/>
              </a:ext>
            </a:extLst>
          </p:cNvPr>
          <p:cNvSpPr/>
          <p:nvPr userDrawn="1"/>
        </p:nvSpPr>
        <p:spPr>
          <a:xfrm>
            <a:off x="3023659" y="836712"/>
            <a:ext cx="6336704" cy="960107"/>
          </a:xfrm>
          <a:prstGeom prst="rect">
            <a:avLst/>
          </a:prstGeom>
          <a:solidFill>
            <a:srgbClr val="051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38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142B1E-A221-4F93-A086-0A5541575C50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679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861127-3890-49FC-A04C-7D6B1920F25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45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E4E0F4-A4B5-4EF3-B603-EE86D780891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1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5D2639-D6DC-4138-B449-BC3480F75DF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26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4946A3F-4B0B-451A-9FFD-C52EBD7BF046}"/>
              </a:ext>
            </a:extLst>
          </p:cNvPr>
          <p:cNvSpPr/>
          <p:nvPr userDrawn="1"/>
        </p:nvSpPr>
        <p:spPr>
          <a:xfrm>
            <a:off x="7176120" y="2924944"/>
            <a:ext cx="5015880" cy="3933056"/>
          </a:xfrm>
          <a:prstGeom prst="rect">
            <a:avLst/>
          </a:prstGeom>
          <a:solidFill>
            <a:srgbClr val="051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5D2639-D6DC-4138-B449-BC3480F75DF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849735-85BF-455C-9599-AB5308E4995A}"/>
              </a:ext>
            </a:extLst>
          </p:cNvPr>
          <p:cNvSpPr/>
          <p:nvPr userDrawn="1"/>
        </p:nvSpPr>
        <p:spPr>
          <a:xfrm>
            <a:off x="0" y="12636"/>
            <a:ext cx="5015880" cy="3933056"/>
          </a:xfrm>
          <a:prstGeom prst="rect">
            <a:avLst/>
          </a:prstGeom>
          <a:solidFill>
            <a:srgbClr val="051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08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BBD9E49-D710-49EA-96C4-0C3607593E2B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AF727B-BAC3-45C4-ADFA-CBA694EF8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 descr="logo">
            <a:extLst>
              <a:ext uri="{FF2B5EF4-FFF2-40B4-BE49-F238E27FC236}">
                <a16:creationId xmlns:a16="http://schemas.microsoft.com/office/drawing/2014/main" id="{E0843EF1-B19C-41B8-88CD-89353CAD660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3" t="-1" b="-3294"/>
          <a:stretch/>
        </p:blipFill>
        <p:spPr bwMode="auto">
          <a:xfrm>
            <a:off x="9264352" y="340784"/>
            <a:ext cx="2478915" cy="30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7CFE994-94B4-4C38-9D1E-E485A708815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92101" y="620688"/>
            <a:ext cx="478367" cy="328083"/>
            <a:chOff x="279" y="981"/>
            <a:chExt cx="566" cy="388"/>
          </a:xfrm>
        </p:grpSpPr>
        <p:grpSp>
          <p:nvGrpSpPr>
            <p:cNvPr id="10" name="组合 12">
              <a:extLst>
                <a:ext uri="{FF2B5EF4-FFF2-40B4-BE49-F238E27FC236}">
                  <a16:creationId xmlns:a16="http://schemas.microsoft.com/office/drawing/2014/main" id="{FD3BA382-D297-4315-883D-CC722BAC4B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9" y="981"/>
              <a:ext cx="206" cy="388"/>
              <a:chOff x="2853" y="1897"/>
              <a:chExt cx="216" cy="406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1F1EA1DC-D657-4C4F-A860-D606F8655FBA}"/>
                  </a:ext>
                </a:extLst>
              </p:cNvPr>
              <p:cNvCxnSpPr/>
              <p:nvPr/>
            </p:nvCxnSpPr>
            <p:spPr>
              <a:xfrm>
                <a:off x="2854" y="1897"/>
                <a:ext cx="215" cy="215"/>
              </a:xfrm>
              <a:prstGeom prst="line">
                <a:avLst/>
              </a:prstGeom>
              <a:ln w="22860">
                <a:solidFill>
                  <a:srgbClr val="A5CB2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F5B47B6A-E3E8-4E42-B1D7-BB41F0EEFF6F}"/>
                  </a:ext>
                </a:extLst>
              </p:cNvPr>
              <p:cNvCxnSpPr/>
              <p:nvPr/>
            </p:nvCxnSpPr>
            <p:spPr>
              <a:xfrm flipV="1">
                <a:off x="2854" y="2088"/>
                <a:ext cx="215" cy="215"/>
              </a:xfrm>
              <a:prstGeom prst="line">
                <a:avLst/>
              </a:prstGeom>
              <a:ln w="22860">
                <a:solidFill>
                  <a:srgbClr val="A5CB2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3">
              <a:extLst>
                <a:ext uri="{FF2B5EF4-FFF2-40B4-BE49-F238E27FC236}">
                  <a16:creationId xmlns:a16="http://schemas.microsoft.com/office/drawing/2014/main" id="{D42F7FB5-3815-465B-A276-E56DDBECAE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" y="981"/>
              <a:ext cx="206" cy="388"/>
              <a:chOff x="2853" y="1897"/>
              <a:chExt cx="216" cy="406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9736CEC4-B8E8-49CB-95B1-96AFBDF98671}"/>
                  </a:ext>
                </a:extLst>
              </p:cNvPr>
              <p:cNvCxnSpPr/>
              <p:nvPr/>
            </p:nvCxnSpPr>
            <p:spPr>
              <a:xfrm>
                <a:off x="2853" y="1897"/>
                <a:ext cx="215" cy="215"/>
              </a:xfrm>
              <a:prstGeom prst="line">
                <a:avLst/>
              </a:prstGeom>
              <a:ln w="22860">
                <a:solidFill>
                  <a:srgbClr val="00A8E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17DCA859-025E-4BDA-83D1-C30CDD4528FA}"/>
                  </a:ext>
                </a:extLst>
              </p:cNvPr>
              <p:cNvCxnSpPr/>
              <p:nvPr/>
            </p:nvCxnSpPr>
            <p:spPr>
              <a:xfrm flipV="1">
                <a:off x="2853" y="2088"/>
                <a:ext cx="215" cy="215"/>
              </a:xfrm>
              <a:prstGeom prst="line">
                <a:avLst/>
              </a:prstGeom>
              <a:ln w="22860">
                <a:solidFill>
                  <a:srgbClr val="00A8E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6">
              <a:extLst>
                <a:ext uri="{FF2B5EF4-FFF2-40B4-BE49-F238E27FC236}">
                  <a16:creationId xmlns:a16="http://schemas.microsoft.com/office/drawing/2014/main" id="{1D415890-5969-4908-A1E6-4E34F7B0AC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" y="981"/>
              <a:ext cx="206" cy="388"/>
              <a:chOff x="2853" y="1897"/>
              <a:chExt cx="216" cy="406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267F5891-ABF4-4B4E-AD06-C5779A0B3ACE}"/>
                  </a:ext>
                </a:extLst>
              </p:cNvPr>
              <p:cNvCxnSpPr/>
              <p:nvPr/>
            </p:nvCxnSpPr>
            <p:spPr>
              <a:xfrm>
                <a:off x="2853" y="1897"/>
                <a:ext cx="215" cy="215"/>
              </a:xfrm>
              <a:prstGeom prst="line">
                <a:avLst/>
              </a:prstGeom>
              <a:ln w="22860">
                <a:solidFill>
                  <a:srgbClr val="01456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2EE40C49-2F57-4A92-9037-BB1DBD89978C}"/>
                  </a:ext>
                </a:extLst>
              </p:cNvPr>
              <p:cNvCxnSpPr/>
              <p:nvPr/>
            </p:nvCxnSpPr>
            <p:spPr>
              <a:xfrm flipV="1">
                <a:off x="2853" y="2088"/>
                <a:ext cx="215" cy="215"/>
              </a:xfrm>
              <a:prstGeom prst="line">
                <a:avLst/>
              </a:prstGeom>
              <a:ln w="22860">
                <a:solidFill>
                  <a:srgbClr val="01456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2254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86" r:id="rId4"/>
    <p:sldLayoutId id="2147483765" r:id="rId5"/>
    <p:sldLayoutId id="2147483766" r:id="rId6"/>
    <p:sldLayoutId id="2147483767" r:id="rId7"/>
    <p:sldLayoutId id="2147483768" r:id="rId8"/>
    <p:sldLayoutId id="2147483787" r:id="rId9"/>
    <p:sldLayoutId id="2147483769" r:id="rId10"/>
    <p:sldLayoutId id="2147483770" r:id="rId11"/>
    <p:sldLayoutId id="2147483771" r:id="rId12"/>
    <p:sldLayoutId id="2147483772" r:id="rId13"/>
    <p:sldLayoutId id="2147483738" r:id="rId14"/>
    <p:sldLayoutId id="2147483759" r:id="rId15"/>
    <p:sldLayoutId id="2147483788" r:id="rId16"/>
    <p:sldLayoutId id="21474838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6.png"/><Relationship Id="rId4" Type="http://schemas.openxmlformats.org/officeDocument/2006/relationships/image" Target="../media/image5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room.intel.com/editorials/intel-arm-share-iot-vision-securely-connect-any-device-any-cloud/" TargetMode="External"/><Relationship Id="rId5" Type="http://schemas.openxmlformats.org/officeDocument/2006/relationships/image" Target="../media/image10.jp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4.svg"/><Relationship Id="rId5" Type="http://schemas.openxmlformats.org/officeDocument/2006/relationships/image" Target="../media/image30.sv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4B5EF07-3C1D-49B7-99F8-9D5DAFC45BAA}"/>
              </a:ext>
            </a:extLst>
          </p:cNvPr>
          <p:cNvSpPr/>
          <p:nvPr/>
        </p:nvSpPr>
        <p:spPr>
          <a:xfrm>
            <a:off x="1343472" y="1988840"/>
            <a:ext cx="9241027" cy="4503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400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LF Edge</a:t>
            </a:r>
            <a:r>
              <a:rPr lang="zh-CN" altLang="en-US" sz="400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：</a:t>
            </a:r>
            <a:r>
              <a:rPr lang="en-US" altLang="zh-CN" sz="400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Open Source to Enable 5G, IoT and AI Development</a:t>
            </a:r>
          </a:p>
          <a:p>
            <a:pPr lvl="0" algn="ctr"/>
            <a:endParaRPr lang="en-US" altLang="zh-CN" sz="4400" dirty="0">
              <a:solidFill>
                <a:srgbClr val="FFFFFF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  <a:p>
            <a:pPr lvl="0" algn="ctr"/>
            <a:endParaRPr lang="en-US" altLang="zh-CN" sz="2000" dirty="0">
              <a:solidFill>
                <a:srgbClr val="FFFFFF"/>
              </a:solidFill>
              <a:latin typeface="TTTGB Medium" panose="020C06030202040F0204" pitchFamily="34" charset="-122"/>
              <a:ea typeface="TTTGB Medium" panose="020C06030202040F0204" pitchFamily="34" charset="-122"/>
              <a:sym typeface="+mn-lt"/>
            </a:endParaRPr>
          </a:p>
          <a:p>
            <a:pPr algn="ctr"/>
            <a:r>
              <a:rPr lang="en-US" altLang="zh-CN" sz="2800" dirty="0" err="1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Yachen</a:t>
            </a:r>
            <a:r>
              <a:rPr lang="en-US" altLang="zh-CN" sz="280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 Wang</a:t>
            </a:r>
          </a:p>
          <a:p>
            <a:pPr lvl="0" algn="ctr"/>
            <a:endParaRPr lang="en-US" altLang="zh-CN" sz="2000" dirty="0">
              <a:solidFill>
                <a:srgbClr val="FFFFFF"/>
              </a:solidFill>
              <a:latin typeface="TTTGB Medium" panose="020C06030202040F0204" pitchFamily="34" charset="-122"/>
              <a:ea typeface="TTTGB Medium" panose="020C06030202040F0204" pitchFamily="34" charset="-122"/>
              <a:sym typeface="+mn-lt"/>
            </a:endParaRPr>
          </a:p>
          <a:p>
            <a:pPr lvl="0" algn="ctr"/>
            <a:r>
              <a:rPr lang="en-US" altLang="zh-CN" sz="200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+mn-lt"/>
              </a:rPr>
              <a:t>General Manager of Tencent Cloud Network </a:t>
            </a:r>
          </a:p>
          <a:p>
            <a:pPr lvl="0" algn="ctr"/>
            <a:r>
              <a:rPr lang="en-US" altLang="zh-CN" sz="200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+mn-lt"/>
              </a:rPr>
              <a:t>Board Member of LF Edge</a:t>
            </a:r>
          </a:p>
          <a:p>
            <a:pPr algn="ctr"/>
            <a:r>
              <a:rPr lang="en-US" altLang="zh-CN" sz="200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+mn-lt"/>
              </a:rPr>
              <a:t>Board Member of </a:t>
            </a:r>
            <a:r>
              <a:rPr lang="en-US" altLang="zh-CN" sz="2000" dirty="0" err="1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+mn-lt"/>
              </a:rPr>
              <a:t>LoRa</a:t>
            </a:r>
            <a:r>
              <a:rPr lang="en-US" altLang="zh-CN" sz="200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+mn-lt"/>
              </a:rPr>
              <a:t> A</a:t>
            </a:r>
            <a:r>
              <a:rPr lang="en-US" altLang="zh-CN" sz="200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lliance</a:t>
            </a:r>
            <a:endParaRPr lang="en-US" altLang="zh-CN" sz="2000" dirty="0">
              <a:solidFill>
                <a:srgbClr val="FFFFFF"/>
              </a:solidFill>
              <a:latin typeface="TTTGB Medium" panose="020C06030202040F0204" pitchFamily="34" charset="-122"/>
              <a:ea typeface="TTTGB Medium" panose="020C06030202040F0204" pitchFamily="34" charset="-122"/>
              <a:sym typeface="+mn-lt"/>
            </a:endParaRPr>
          </a:p>
          <a:p>
            <a:pPr lvl="0" algn="ctr"/>
            <a:endParaRPr lang="en-US" altLang="zh-CN" sz="2667" dirty="0">
              <a:solidFill>
                <a:srgbClr val="FFFFFF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3754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211C03-31AF-4F08-9CDF-453FBCE2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473" y="1513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b="1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TSEC Mobile Edge/Slice Kit/GW for 5G </a:t>
            </a:r>
            <a:endParaRPr lang="zh-CN" altLang="en-US" sz="2800" b="1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E1F9575F-C990-44AE-A760-B521C84FE52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7859" y="1398949"/>
            <a:ext cx="1035764" cy="1152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6">
            <a:extLst>
              <a:ext uri="{FF2B5EF4-FFF2-40B4-BE49-F238E27FC236}">
                <a16:creationId xmlns:a16="http://schemas.microsoft.com/office/drawing/2014/main" id="{EB7745EB-C57A-4877-9BFA-1F45E9C8796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9438" y="3661708"/>
            <a:ext cx="1073254" cy="11940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3">
            <a:extLst>
              <a:ext uri="{FF2B5EF4-FFF2-40B4-BE49-F238E27FC236}">
                <a16:creationId xmlns:a16="http://schemas.microsoft.com/office/drawing/2014/main" id="{59C58B15-02B8-40AE-AC6D-5F17E27ABFA2}"/>
              </a:ext>
            </a:extLst>
          </p:cNvPr>
          <p:cNvSpPr/>
          <p:nvPr/>
        </p:nvSpPr>
        <p:spPr>
          <a:xfrm>
            <a:off x="167781" y="4914061"/>
            <a:ext cx="1455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00" cap="none" spc="53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  <a:cs typeface="Times New Roman" panose="02020603050405020304" pitchFamily="18" charset="0"/>
              </a:rPr>
              <a:t>  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00" cap="none" spc="53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  <a:cs typeface="Times New Roman" panose="02020603050405020304" pitchFamily="18" charset="0"/>
              </a:rPr>
              <a:t>4G/5G</a:t>
            </a:r>
          </a:p>
        </p:txBody>
      </p:sp>
      <p:sp>
        <p:nvSpPr>
          <p:cNvPr id="8" name="矩形 14">
            <a:extLst>
              <a:ext uri="{FF2B5EF4-FFF2-40B4-BE49-F238E27FC236}">
                <a16:creationId xmlns:a16="http://schemas.microsoft.com/office/drawing/2014/main" id="{AE1559F9-471B-4C11-ADAD-625A26E61E27}"/>
              </a:ext>
            </a:extLst>
          </p:cNvPr>
          <p:cNvSpPr/>
          <p:nvPr/>
        </p:nvSpPr>
        <p:spPr>
          <a:xfrm rot="16200000">
            <a:off x="558747" y="2980538"/>
            <a:ext cx="1238062" cy="35482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  <a:cs typeface="Helvetica" panose="020B0604020202020204" pitchFamily="34" charset="0"/>
              <a:sym typeface="+mn-ea"/>
            </a:endParaRPr>
          </a:p>
        </p:txBody>
      </p:sp>
      <p:pic>
        <p:nvPicPr>
          <p:cNvPr id="9" name="图形 16" descr="网络">
            <a:extLst>
              <a:ext uri="{FF2B5EF4-FFF2-40B4-BE49-F238E27FC236}">
                <a16:creationId xmlns:a16="http://schemas.microsoft.com/office/drawing/2014/main" id="{FF1A2572-5228-48A2-AFF6-BECD74A7D8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242" y="3142741"/>
            <a:ext cx="395069" cy="448568"/>
          </a:xfrm>
          <a:prstGeom prst="rect">
            <a:avLst/>
          </a:prstGeom>
        </p:spPr>
      </p:pic>
      <p:pic>
        <p:nvPicPr>
          <p:cNvPr id="10" name="图形 16" descr="网络">
            <a:extLst>
              <a:ext uri="{FF2B5EF4-FFF2-40B4-BE49-F238E27FC236}">
                <a16:creationId xmlns:a16="http://schemas.microsoft.com/office/drawing/2014/main" id="{7C024B18-CAEA-43E8-8817-A9E206A4A2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119" y="2512092"/>
            <a:ext cx="395069" cy="448568"/>
          </a:xfrm>
          <a:prstGeom prst="rect">
            <a:avLst/>
          </a:prstGeom>
        </p:spPr>
      </p:pic>
      <p:sp>
        <p:nvSpPr>
          <p:cNvPr id="13" name="矩形: 圆角 46">
            <a:extLst>
              <a:ext uri="{FF2B5EF4-FFF2-40B4-BE49-F238E27FC236}">
                <a16:creationId xmlns:a16="http://schemas.microsoft.com/office/drawing/2014/main" id="{F2689FC6-81A8-483A-B0F2-4BEE6C398A30}"/>
              </a:ext>
            </a:extLst>
          </p:cNvPr>
          <p:cNvSpPr/>
          <p:nvPr/>
        </p:nvSpPr>
        <p:spPr bwMode="auto">
          <a:xfrm>
            <a:off x="1344712" y="2494882"/>
            <a:ext cx="431990" cy="130755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70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5G</a:t>
            </a:r>
          </a:p>
          <a:p>
            <a:pPr marL="0" marR="0" lvl="0" indent="0" algn="ctr" defTabSz="12170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CP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14" name="矩形: 圆角 46">
            <a:extLst>
              <a:ext uri="{FF2B5EF4-FFF2-40B4-BE49-F238E27FC236}">
                <a16:creationId xmlns:a16="http://schemas.microsoft.com/office/drawing/2014/main" id="{9069AD6C-9449-485F-85D6-790820A97C09}"/>
              </a:ext>
            </a:extLst>
          </p:cNvPr>
          <p:cNvSpPr/>
          <p:nvPr/>
        </p:nvSpPr>
        <p:spPr bwMode="auto">
          <a:xfrm>
            <a:off x="2430822" y="2240206"/>
            <a:ext cx="1653582" cy="56888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12170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  <a:cs typeface="Helvetica" panose="020B0604020202020204" pitchFamily="34" charset="0"/>
              </a:rPr>
              <a:t>TSEC Mobile Edge/Slice Kit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  <a:cs typeface="Helvetica" panose="020B0604020202020204" pitchFamily="34" charset="0"/>
            </a:endParaRPr>
          </a:p>
        </p:txBody>
      </p:sp>
      <p:sp>
        <p:nvSpPr>
          <p:cNvPr id="15" name="Rectangle 75">
            <a:extLst>
              <a:ext uri="{FF2B5EF4-FFF2-40B4-BE49-F238E27FC236}">
                <a16:creationId xmlns:a16="http://schemas.microsoft.com/office/drawing/2014/main" id="{54C7CD5D-478F-4C25-BF8C-5C1FCFF2C7ED}"/>
              </a:ext>
            </a:extLst>
          </p:cNvPr>
          <p:cNvSpPr/>
          <p:nvPr/>
        </p:nvSpPr>
        <p:spPr>
          <a:xfrm>
            <a:off x="3222570" y="5494627"/>
            <a:ext cx="1687804" cy="28800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12185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MEC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 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Server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16" name="圆角矩形 7">
            <a:extLst>
              <a:ext uri="{FF2B5EF4-FFF2-40B4-BE49-F238E27FC236}">
                <a16:creationId xmlns:a16="http://schemas.microsoft.com/office/drawing/2014/main" id="{C7E8D2F4-616A-4A6F-904E-76D6FEF71ED4}"/>
              </a:ext>
            </a:extLst>
          </p:cNvPr>
          <p:cNvSpPr/>
          <p:nvPr/>
        </p:nvSpPr>
        <p:spPr>
          <a:xfrm>
            <a:off x="2510192" y="3834093"/>
            <a:ext cx="1574212" cy="428052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</p:spPr>
        <p:txBody>
          <a:bodyPr rtlCol="0" anchor="ctr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marL="0" marR="0" lvl="0" indent="0" algn="ctr" defTabSz="12170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Helvetica" panose="020B0604020202020204" pitchFamily="34" charset="0"/>
              </a:rPr>
              <a:t>TSEC Edge GW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  <a:cs typeface="Helvetica" panose="020B0604020202020204" pitchFamily="34" charset="0"/>
            </a:endParaRPr>
          </a:p>
        </p:txBody>
      </p:sp>
      <p:sp>
        <p:nvSpPr>
          <p:cNvPr id="17" name="Rectangle 121">
            <a:extLst>
              <a:ext uri="{FF2B5EF4-FFF2-40B4-BE49-F238E27FC236}">
                <a16:creationId xmlns:a16="http://schemas.microsoft.com/office/drawing/2014/main" id="{ADF3490D-9562-4C7F-8F94-12268891C22B}"/>
              </a:ext>
            </a:extLst>
          </p:cNvPr>
          <p:cNvSpPr/>
          <p:nvPr/>
        </p:nvSpPr>
        <p:spPr>
          <a:xfrm>
            <a:off x="5130173" y="5084999"/>
            <a:ext cx="1687805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12185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K8S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 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+ Container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18" name="Rectangle 102">
            <a:extLst>
              <a:ext uri="{FF2B5EF4-FFF2-40B4-BE49-F238E27FC236}">
                <a16:creationId xmlns:a16="http://schemas.microsoft.com/office/drawing/2014/main" id="{6127E6DF-C035-4331-B26E-2E77B9A5B6DF}"/>
              </a:ext>
            </a:extLst>
          </p:cNvPr>
          <p:cNvSpPr/>
          <p:nvPr/>
        </p:nvSpPr>
        <p:spPr>
          <a:xfrm>
            <a:off x="7011415" y="5084999"/>
            <a:ext cx="1532857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marL="0" marR="0" lvl="0" indent="0" algn="ctr" defTabSz="12170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OpenStack + KVM</a:t>
            </a:r>
          </a:p>
        </p:txBody>
      </p:sp>
      <p:sp>
        <p:nvSpPr>
          <p:cNvPr id="19" name="文本框 73">
            <a:extLst>
              <a:ext uri="{FF2B5EF4-FFF2-40B4-BE49-F238E27FC236}">
                <a16:creationId xmlns:a16="http://schemas.microsoft.com/office/drawing/2014/main" id="{22D1F368-AC3D-4106-A9D6-A07F6275B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3717" y="5272053"/>
            <a:ext cx="650052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MEC </a:t>
            </a:r>
          </a:p>
        </p:txBody>
      </p:sp>
      <p:sp>
        <p:nvSpPr>
          <p:cNvPr id="20" name="文本框 80">
            <a:extLst>
              <a:ext uri="{FF2B5EF4-FFF2-40B4-BE49-F238E27FC236}">
                <a16:creationId xmlns:a16="http://schemas.microsoft.com/office/drawing/2014/main" id="{41E05655-2AF2-481D-9313-98D80D2E9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1991" y="2884671"/>
            <a:ext cx="191727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Service Framework</a:t>
            </a:r>
            <a:endParaRPr kumimoji="0" lang="zh-CN" altLang="en-US" sz="1400" b="1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21" name="圆角矩形 7">
            <a:extLst>
              <a:ext uri="{FF2B5EF4-FFF2-40B4-BE49-F238E27FC236}">
                <a16:creationId xmlns:a16="http://schemas.microsoft.com/office/drawing/2014/main" id="{51CEE3BA-6094-4897-AE22-9CA682A70474}"/>
              </a:ext>
            </a:extLst>
          </p:cNvPr>
          <p:cNvSpPr/>
          <p:nvPr/>
        </p:nvSpPr>
        <p:spPr>
          <a:xfrm>
            <a:off x="6822969" y="3278693"/>
            <a:ext cx="1620000" cy="46800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algn="ctr" defTabSz="1217054"/>
            <a:r>
              <a:rPr lang="en-US" altLang="zh-CN" sz="1200" b="1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Service Registry</a:t>
            </a:r>
            <a:endParaRPr lang="zh-CN" altLang="en-US" sz="1200" b="1" kern="0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22" name="文本框 83">
            <a:extLst>
              <a:ext uri="{FF2B5EF4-FFF2-40B4-BE49-F238E27FC236}">
                <a16:creationId xmlns:a16="http://schemas.microsoft.com/office/drawing/2014/main" id="{0E7C2EC2-E13B-43CF-B40A-5676AD2A1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2296" y="2884671"/>
            <a:ext cx="109438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u="sng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Edge</a:t>
            </a:r>
            <a:r>
              <a:rPr lang="zh-CN" altLang="en-US" sz="1400" b="1" u="sng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 </a:t>
            </a:r>
            <a:r>
              <a:rPr lang="en-US" altLang="zh-CN" sz="1400" b="1" u="sng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App</a:t>
            </a:r>
            <a:endParaRPr kumimoji="0" lang="zh-CN" altLang="en-US" sz="1400" b="1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23" name="圆角矩形 7">
            <a:extLst>
              <a:ext uri="{FF2B5EF4-FFF2-40B4-BE49-F238E27FC236}">
                <a16:creationId xmlns:a16="http://schemas.microsoft.com/office/drawing/2014/main" id="{CB9F78A2-2A57-4F06-AA03-5EEC835BE488}"/>
              </a:ext>
            </a:extLst>
          </p:cNvPr>
          <p:cNvSpPr/>
          <p:nvPr/>
        </p:nvSpPr>
        <p:spPr>
          <a:xfrm>
            <a:off x="4241185" y="3278693"/>
            <a:ext cx="972000" cy="46800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12185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Cloud</a:t>
            </a:r>
            <a:r>
              <a:rPr lang="zh-CN" altLang="en-US" sz="1200" b="1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 </a:t>
            </a:r>
            <a:r>
              <a:rPr lang="en-US" altLang="zh-CN" sz="1200" b="1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Gaming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24" name="圆角矩形 7">
            <a:extLst>
              <a:ext uri="{FF2B5EF4-FFF2-40B4-BE49-F238E27FC236}">
                <a16:creationId xmlns:a16="http://schemas.microsoft.com/office/drawing/2014/main" id="{03D96F6A-FD1D-4338-8616-11AFD45E08B1}"/>
              </a:ext>
            </a:extLst>
          </p:cNvPr>
          <p:cNvSpPr/>
          <p:nvPr/>
        </p:nvSpPr>
        <p:spPr>
          <a:xfrm>
            <a:off x="4243739" y="3825096"/>
            <a:ext cx="972000" cy="46800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marL="0" marR="0" lvl="0" indent="0" algn="ctr" defTabSz="12170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HD Video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25" name="文本框 80">
            <a:extLst>
              <a:ext uri="{FF2B5EF4-FFF2-40B4-BE49-F238E27FC236}">
                <a16:creationId xmlns:a16="http://schemas.microsoft.com/office/drawing/2014/main" id="{DB6C0C1B-47B8-48D2-B731-F2DFB1A33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9990" y="2884671"/>
            <a:ext cx="134382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Edge PaaS</a:t>
            </a:r>
            <a:endParaRPr kumimoji="0" lang="zh-CN" altLang="en-US" sz="1400" b="1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27" name="Rectangle 75">
            <a:extLst>
              <a:ext uri="{FF2B5EF4-FFF2-40B4-BE49-F238E27FC236}">
                <a16:creationId xmlns:a16="http://schemas.microsoft.com/office/drawing/2014/main" id="{C84FE635-BCE6-44B7-88BE-04635F9B2A7D}"/>
              </a:ext>
            </a:extLst>
          </p:cNvPr>
          <p:cNvSpPr/>
          <p:nvPr/>
        </p:nvSpPr>
        <p:spPr>
          <a:xfrm>
            <a:off x="5138010" y="5494627"/>
            <a:ext cx="1675804" cy="28800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12185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Route/Switch</a:t>
            </a:r>
          </a:p>
        </p:txBody>
      </p:sp>
      <p:sp>
        <p:nvSpPr>
          <p:cNvPr id="28" name="Rectangle 75">
            <a:extLst>
              <a:ext uri="{FF2B5EF4-FFF2-40B4-BE49-F238E27FC236}">
                <a16:creationId xmlns:a16="http://schemas.microsoft.com/office/drawing/2014/main" id="{9142F01B-4AB1-4F1C-8711-CC5DFDB8DA8E}"/>
              </a:ext>
            </a:extLst>
          </p:cNvPr>
          <p:cNvSpPr/>
          <p:nvPr/>
        </p:nvSpPr>
        <p:spPr>
          <a:xfrm>
            <a:off x="7011415" y="5494627"/>
            <a:ext cx="1532857" cy="28800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12185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GPU/FPGA …</a:t>
            </a:r>
          </a:p>
        </p:txBody>
      </p:sp>
      <p:sp>
        <p:nvSpPr>
          <p:cNvPr id="29" name="圆角矩形 73">
            <a:extLst>
              <a:ext uri="{FF2B5EF4-FFF2-40B4-BE49-F238E27FC236}">
                <a16:creationId xmlns:a16="http://schemas.microsoft.com/office/drawing/2014/main" id="{C5522364-7552-4C21-8916-4C04229B183E}"/>
              </a:ext>
            </a:extLst>
          </p:cNvPr>
          <p:cNvSpPr/>
          <p:nvPr/>
        </p:nvSpPr>
        <p:spPr bwMode="auto">
          <a:xfrm>
            <a:off x="2279577" y="4946389"/>
            <a:ext cx="6419644" cy="957829"/>
          </a:xfrm>
          <a:prstGeom prst="roundRect">
            <a:avLst>
              <a:gd name="adj" fmla="val 10066"/>
            </a:avLst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ysDash"/>
            <a:miter lim="800000"/>
          </a:ln>
          <a:effectLst/>
        </p:spPr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33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30" name="箭头: 右 51">
            <a:extLst>
              <a:ext uri="{FF2B5EF4-FFF2-40B4-BE49-F238E27FC236}">
                <a16:creationId xmlns:a16="http://schemas.microsoft.com/office/drawing/2014/main" id="{D9A6899E-19A5-4655-9AF7-BB9F7966296B}"/>
              </a:ext>
            </a:extLst>
          </p:cNvPr>
          <p:cNvSpPr/>
          <p:nvPr/>
        </p:nvSpPr>
        <p:spPr>
          <a:xfrm rot="16200000">
            <a:off x="5266369" y="3990878"/>
            <a:ext cx="224701" cy="1619108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D9D9D9">
              <a:alpha val="6980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67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31" name="圆角矩形 73">
            <a:extLst>
              <a:ext uri="{FF2B5EF4-FFF2-40B4-BE49-F238E27FC236}">
                <a16:creationId xmlns:a16="http://schemas.microsoft.com/office/drawing/2014/main" id="{0849CB5D-DCA6-4C40-B0FF-129C55D7DF1C}"/>
              </a:ext>
            </a:extLst>
          </p:cNvPr>
          <p:cNvSpPr/>
          <p:nvPr/>
        </p:nvSpPr>
        <p:spPr bwMode="auto">
          <a:xfrm>
            <a:off x="2279576" y="1645863"/>
            <a:ext cx="6389699" cy="3002503"/>
          </a:xfrm>
          <a:prstGeom prst="roundRect">
            <a:avLst>
              <a:gd name="adj" fmla="val 5154"/>
            </a:avLst>
          </a:prstGeom>
          <a:noFill/>
          <a:ln w="19050" cap="flat" cmpd="sng" algn="ctr">
            <a:solidFill>
              <a:sysClr val="window" lastClr="FFFFFF">
                <a:lumMod val="65000"/>
              </a:sysClr>
            </a:solidFill>
            <a:prstDash val="sysDash"/>
            <a:miter lim="800000"/>
          </a:ln>
          <a:effectLst/>
        </p:spPr>
        <p:txBody>
          <a:bodyPr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33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32" name="圆角矩形 7">
            <a:extLst>
              <a:ext uri="{FF2B5EF4-FFF2-40B4-BE49-F238E27FC236}">
                <a16:creationId xmlns:a16="http://schemas.microsoft.com/office/drawing/2014/main" id="{1DA23944-9550-4032-AAF3-1D8F7BA06ABF}"/>
              </a:ext>
            </a:extLst>
          </p:cNvPr>
          <p:cNvSpPr/>
          <p:nvPr/>
        </p:nvSpPr>
        <p:spPr>
          <a:xfrm>
            <a:off x="6822969" y="3823194"/>
            <a:ext cx="1620000" cy="46800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algn="ctr" defTabSz="1217054"/>
            <a:r>
              <a:rPr lang="en-US" altLang="zh-CN" sz="1200" b="1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Message Communications</a:t>
            </a:r>
            <a:endParaRPr lang="zh-CN" altLang="en-US" sz="1200" b="1" kern="0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F783A8E-26DC-4BD8-B050-36823792C182}"/>
              </a:ext>
            </a:extLst>
          </p:cNvPr>
          <p:cNvGrpSpPr/>
          <p:nvPr/>
        </p:nvGrpSpPr>
        <p:grpSpPr>
          <a:xfrm>
            <a:off x="5398058" y="3279364"/>
            <a:ext cx="1224000" cy="1008442"/>
            <a:chOff x="5398058" y="3037889"/>
            <a:chExt cx="1224000" cy="1008442"/>
          </a:xfrm>
          <a:solidFill>
            <a:schemeClr val="bg1">
              <a:lumMod val="50000"/>
            </a:schemeClr>
          </a:solidFill>
        </p:grpSpPr>
        <p:sp>
          <p:nvSpPr>
            <p:cNvPr id="26" name="圆角矩形 7">
              <a:extLst>
                <a:ext uri="{FF2B5EF4-FFF2-40B4-BE49-F238E27FC236}">
                  <a16:creationId xmlns:a16="http://schemas.microsoft.com/office/drawing/2014/main" id="{F06D188D-E35C-41CC-9A92-172D2151DB76}"/>
                </a:ext>
              </a:extLst>
            </p:cNvPr>
            <p:cNvSpPr/>
            <p:nvPr/>
          </p:nvSpPr>
          <p:spPr>
            <a:xfrm>
              <a:off x="5398058" y="3037889"/>
              <a:ext cx="1224000" cy="288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12170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kern="0" dirty="0">
                  <a:solidFill>
                    <a:schemeClr val="bg1"/>
                  </a:solidFill>
                  <a:latin typeface="TTTGB Medium" panose="020C06030202040F0204" pitchFamily="34" charset="-122"/>
                  <a:ea typeface="TTTGB Medium" panose="020C06030202040F0204" pitchFamily="34" charset="-122"/>
                </a:rPr>
                <a:t>Rending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endParaRPr>
            </a:p>
          </p:txBody>
        </p:sp>
        <p:sp>
          <p:nvSpPr>
            <p:cNvPr id="33" name="圆角矩形 7">
              <a:extLst>
                <a:ext uri="{FF2B5EF4-FFF2-40B4-BE49-F238E27FC236}">
                  <a16:creationId xmlns:a16="http://schemas.microsoft.com/office/drawing/2014/main" id="{107F6D59-2DCB-4FD0-BD1A-A9DED7BBFA26}"/>
                </a:ext>
              </a:extLst>
            </p:cNvPr>
            <p:cNvSpPr/>
            <p:nvPr/>
          </p:nvSpPr>
          <p:spPr>
            <a:xfrm>
              <a:off x="5398058" y="3398110"/>
              <a:ext cx="1224000" cy="288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12170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kern="0" dirty="0">
                  <a:solidFill>
                    <a:schemeClr val="bg1"/>
                  </a:solidFill>
                  <a:latin typeface="TTTGB Medium" panose="020C06030202040F0204" pitchFamily="34" charset="-122"/>
                  <a:ea typeface="TTTGB Medium" panose="020C06030202040F0204" pitchFamily="34" charset="-122"/>
                </a:rPr>
                <a:t>Location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endParaRPr>
            </a:p>
          </p:txBody>
        </p:sp>
        <p:sp>
          <p:nvSpPr>
            <p:cNvPr id="34" name="圆角矩形 7">
              <a:extLst>
                <a:ext uri="{FF2B5EF4-FFF2-40B4-BE49-F238E27FC236}">
                  <a16:creationId xmlns:a16="http://schemas.microsoft.com/office/drawing/2014/main" id="{C324450C-9189-49A3-A1F0-D348DC5F53A0}"/>
                </a:ext>
              </a:extLst>
            </p:cNvPr>
            <p:cNvSpPr/>
            <p:nvPr/>
          </p:nvSpPr>
          <p:spPr>
            <a:xfrm>
              <a:off x="5398058" y="3758331"/>
              <a:ext cx="1224000" cy="2880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 defTabSz="9128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12170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TTGB Medium" panose="020C06030202040F0204" pitchFamily="34" charset="-122"/>
                  <a:ea typeface="TTTGB Medium" panose="020C06030202040F0204" pitchFamily="34" charset="-122"/>
                </a:rPr>
                <a:t>AI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endParaRPr>
            </a:p>
          </p:txBody>
        </p:sp>
      </p:grpSp>
      <p:sp>
        <p:nvSpPr>
          <p:cNvPr id="35" name="圆角矩形 7">
            <a:extLst>
              <a:ext uri="{FF2B5EF4-FFF2-40B4-BE49-F238E27FC236}">
                <a16:creationId xmlns:a16="http://schemas.microsoft.com/office/drawing/2014/main" id="{E155ACFD-32B1-4A38-A9D7-F0D470B00D46}"/>
              </a:ext>
            </a:extLst>
          </p:cNvPr>
          <p:cNvSpPr/>
          <p:nvPr/>
        </p:nvSpPr>
        <p:spPr>
          <a:xfrm>
            <a:off x="4212296" y="2252023"/>
            <a:ext cx="4271304" cy="503737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Edge PaaS/APP </a:t>
            </a:r>
          </a:p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Management and orchestration</a:t>
            </a:r>
            <a:endParaRPr lang="zh-CN" altLang="en-US" sz="1200" b="1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36" name="文本框 80">
            <a:extLst>
              <a:ext uri="{FF2B5EF4-FFF2-40B4-BE49-F238E27FC236}">
                <a16:creationId xmlns:a16="http://schemas.microsoft.com/office/drawing/2014/main" id="{014D67F2-F055-4ABA-9BD4-8637CCA10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1154" y="4114358"/>
            <a:ext cx="17454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……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37" name="文本框 81">
            <a:extLst>
              <a:ext uri="{FF2B5EF4-FFF2-40B4-BE49-F238E27FC236}">
                <a16:creationId xmlns:a16="http://schemas.microsoft.com/office/drawing/2014/main" id="{43F7E89C-F1B4-4F29-AFE1-C25BE3CD6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984" y="4133078"/>
            <a:ext cx="17454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……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cxnSp>
        <p:nvCxnSpPr>
          <p:cNvPr id="38" name="直接箭头连接符 82">
            <a:extLst>
              <a:ext uri="{FF2B5EF4-FFF2-40B4-BE49-F238E27FC236}">
                <a16:creationId xmlns:a16="http://schemas.microsoft.com/office/drawing/2014/main" id="{4B2C3E68-2F86-48AC-A34F-DC9130AC64C7}"/>
              </a:ext>
            </a:extLst>
          </p:cNvPr>
          <p:cNvCxnSpPr>
            <a:cxnSpLocks/>
          </p:cNvCxnSpPr>
          <p:nvPr/>
        </p:nvCxnSpPr>
        <p:spPr>
          <a:xfrm flipH="1">
            <a:off x="1687322" y="4135787"/>
            <a:ext cx="822870" cy="0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39" name="矩形: 圆角 46">
            <a:extLst>
              <a:ext uri="{FF2B5EF4-FFF2-40B4-BE49-F238E27FC236}">
                <a16:creationId xmlns:a16="http://schemas.microsoft.com/office/drawing/2014/main" id="{C9CB6884-1D29-4BFE-9B3B-40EE44A93AC5}"/>
              </a:ext>
            </a:extLst>
          </p:cNvPr>
          <p:cNvSpPr/>
          <p:nvPr/>
        </p:nvSpPr>
        <p:spPr bwMode="auto">
          <a:xfrm>
            <a:off x="838658" y="3950301"/>
            <a:ext cx="800133" cy="35544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70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5G</a:t>
            </a:r>
            <a:r>
              <a:rPr lang="zh-CN" altLang="en-US" sz="12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UP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40" name="Rectangle 121">
            <a:extLst>
              <a:ext uri="{FF2B5EF4-FFF2-40B4-BE49-F238E27FC236}">
                <a16:creationId xmlns:a16="http://schemas.microsoft.com/office/drawing/2014/main" id="{E4F90A74-3C9A-471E-B9E5-64E1239C33B7}"/>
              </a:ext>
            </a:extLst>
          </p:cNvPr>
          <p:cNvSpPr/>
          <p:nvPr/>
        </p:nvSpPr>
        <p:spPr>
          <a:xfrm>
            <a:off x="3222569" y="5084999"/>
            <a:ext cx="1687805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12185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B</a:t>
            </a:r>
            <a:r>
              <a:rPr lang="en-US" altLang="zh-CN" sz="1200" b="1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are-metal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cxnSp>
        <p:nvCxnSpPr>
          <p:cNvPr id="41" name="直接箭头连接符 82">
            <a:extLst>
              <a:ext uri="{FF2B5EF4-FFF2-40B4-BE49-F238E27FC236}">
                <a16:creationId xmlns:a16="http://schemas.microsoft.com/office/drawing/2014/main" id="{856EE913-0FA4-4246-8984-AD1572E3C01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1776702" y="2543086"/>
            <a:ext cx="801004" cy="605572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  <a:headEnd type="none"/>
            <a:tailEnd type="triangle"/>
          </a:ln>
          <a:effectLst/>
        </p:spPr>
      </p:cxnSp>
      <p:sp>
        <p:nvSpPr>
          <p:cNvPr id="43" name="文本框 73">
            <a:extLst>
              <a:ext uri="{FF2B5EF4-FFF2-40B4-BE49-F238E27FC236}">
                <a16:creationId xmlns:a16="http://schemas.microsoft.com/office/drawing/2014/main" id="{1A9F6A5B-93F3-49C6-AEF0-9DA2AAEB8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1488" y="1741148"/>
            <a:ext cx="2390444" cy="2974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MEC APP/PaaS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D8FE41B-0D2E-4F4A-A745-693F83040B99}"/>
              </a:ext>
            </a:extLst>
          </p:cNvPr>
          <p:cNvSpPr txBox="1"/>
          <p:nvPr/>
        </p:nvSpPr>
        <p:spPr>
          <a:xfrm>
            <a:off x="1550718" y="3809670"/>
            <a:ext cx="1524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Edge Traffic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45" name="文本框 80">
            <a:extLst>
              <a:ext uri="{FF2B5EF4-FFF2-40B4-BE49-F238E27FC236}">
                <a16:creationId xmlns:a16="http://schemas.microsoft.com/office/drawing/2014/main" id="{BD2BCCC5-3BAB-4624-8A26-BD6356CAC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4342" y="4133078"/>
            <a:ext cx="174540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……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cxnSp>
        <p:nvCxnSpPr>
          <p:cNvPr id="46" name="直接箭头连接符 82">
            <a:extLst>
              <a:ext uri="{FF2B5EF4-FFF2-40B4-BE49-F238E27FC236}">
                <a16:creationId xmlns:a16="http://schemas.microsoft.com/office/drawing/2014/main" id="{0FAABFCE-17FD-4BE3-9B4A-E1A33EBB31FE}"/>
              </a:ext>
            </a:extLst>
          </p:cNvPr>
          <p:cNvCxnSpPr>
            <a:cxnSpLocks/>
          </p:cNvCxnSpPr>
          <p:nvPr/>
        </p:nvCxnSpPr>
        <p:spPr>
          <a:xfrm>
            <a:off x="3300388" y="2833160"/>
            <a:ext cx="0" cy="1000932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  <a:headEnd type="none"/>
            <a:tailEnd type="triangle"/>
          </a:ln>
          <a:effectLst/>
        </p:spPr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1DA2D9C4-012F-4108-805F-DA671682393C}"/>
              </a:ext>
            </a:extLst>
          </p:cNvPr>
          <p:cNvSpPr/>
          <p:nvPr/>
        </p:nvSpPr>
        <p:spPr>
          <a:xfrm>
            <a:off x="291076" y="1573359"/>
            <a:ext cx="986066" cy="585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2000"/>
              </a:lnSpc>
              <a:spcAft>
                <a:spcPts val="0"/>
              </a:spcAft>
            </a:pPr>
            <a:r>
              <a:rPr lang="en-US" altLang="zh-CN" sz="1200" b="1" kern="100" spc="4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Times New Roman" panose="02020603050405020304" pitchFamily="18" charset="0"/>
              </a:rPr>
              <a:t>Central </a:t>
            </a:r>
          </a:p>
          <a:p>
            <a:pPr lvl="0" algn="just">
              <a:lnSpc>
                <a:spcPts val="2000"/>
              </a:lnSpc>
              <a:spcAft>
                <a:spcPts val="0"/>
              </a:spcAft>
            </a:pPr>
            <a:r>
              <a:rPr lang="en-US" altLang="zh-CN" sz="1200" b="1" kern="100" spc="4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Times New Roman" panose="02020603050405020304" pitchFamily="18" charset="0"/>
              </a:rPr>
              <a:t>Cloud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0F17731-0445-4E44-93B7-52878F701FC2}"/>
              </a:ext>
            </a:extLst>
          </p:cNvPr>
          <p:cNvSpPr/>
          <p:nvPr/>
        </p:nvSpPr>
        <p:spPr>
          <a:xfrm>
            <a:off x="252658" y="3933629"/>
            <a:ext cx="986066" cy="585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2000"/>
              </a:lnSpc>
              <a:spcAft>
                <a:spcPts val="0"/>
              </a:spcAft>
            </a:pPr>
            <a:r>
              <a:rPr lang="en-US" altLang="zh-CN" sz="1200" b="1" kern="100" spc="4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Times New Roman" panose="02020603050405020304" pitchFamily="18" charset="0"/>
              </a:rPr>
              <a:t>Edge</a:t>
            </a:r>
          </a:p>
          <a:p>
            <a:pPr lvl="0" algn="just">
              <a:lnSpc>
                <a:spcPts val="2000"/>
              </a:lnSpc>
              <a:spcAft>
                <a:spcPts val="0"/>
              </a:spcAft>
            </a:pPr>
            <a:r>
              <a:rPr lang="en-US" altLang="zh-CN" sz="1200" b="1" kern="100" spc="4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Times New Roman" panose="02020603050405020304" pitchFamily="18" charset="0"/>
              </a:rPr>
              <a:t>Cloud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03EF8E3-C970-4AEC-867E-78D6BD033838}"/>
              </a:ext>
            </a:extLst>
          </p:cNvPr>
          <p:cNvSpPr/>
          <p:nvPr/>
        </p:nvSpPr>
        <p:spPr>
          <a:xfrm>
            <a:off x="9245228" y="2080860"/>
            <a:ext cx="2851234" cy="2380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ts val="2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1400" b="1" kern="100" spc="4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Times New Roman" panose="02020603050405020304" pitchFamily="18" charset="0"/>
              </a:rPr>
              <a:t>Flexible traffic offloading control </a:t>
            </a:r>
          </a:p>
          <a:p>
            <a:pPr marL="342900" lvl="0" indent="-342900">
              <a:lnSpc>
                <a:spcPts val="2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1400" b="1" kern="100" spc="4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Times New Roman" panose="02020603050405020304" pitchFamily="18" charset="0"/>
              </a:rPr>
              <a:t>High performance and intelligent forwarding</a:t>
            </a:r>
          </a:p>
          <a:p>
            <a:pPr marL="342900" lvl="0" indent="-342900">
              <a:lnSpc>
                <a:spcPts val="2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1400" b="1" kern="100" spc="4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Times New Roman" panose="02020603050405020304" pitchFamily="18" charset="0"/>
              </a:rPr>
              <a:t>Connection quality guarantee(Slicing/QoS)</a:t>
            </a:r>
          </a:p>
          <a:p>
            <a:pPr marL="342900" indent="-342900">
              <a:lnSpc>
                <a:spcPts val="2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1400" b="1" kern="100" spc="4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Times New Roman" panose="02020603050405020304" pitchFamily="18" charset="0"/>
              </a:rPr>
              <a:t>Security</a:t>
            </a:r>
          </a:p>
          <a:p>
            <a:pPr marL="342900" indent="-342900">
              <a:lnSpc>
                <a:spcPts val="2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1400" b="1" kern="100" spc="4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Times New Roman" panose="02020603050405020304" pitchFamily="18" charset="0"/>
              </a:rPr>
              <a:t>Load balancing</a:t>
            </a:r>
          </a:p>
          <a:p>
            <a:pPr marL="342900" lvl="0" indent="-342900" algn="just">
              <a:lnSpc>
                <a:spcPts val="2000"/>
              </a:lnSpc>
              <a:spcAft>
                <a:spcPts val="0"/>
              </a:spcAft>
              <a:buFont typeface="+mj-lt"/>
              <a:buAutoNum type="arabicPeriod"/>
            </a:pPr>
            <a:endParaRPr lang="en-US" altLang="zh-CN" sz="1400" b="1" kern="100" spc="40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圆角矩形 7">
            <a:extLst>
              <a:ext uri="{FF2B5EF4-FFF2-40B4-BE49-F238E27FC236}">
                <a16:creationId xmlns:a16="http://schemas.microsoft.com/office/drawing/2014/main" id="{5A314785-E8AB-48F7-B2BB-6C110566BB82}"/>
              </a:ext>
            </a:extLst>
          </p:cNvPr>
          <p:cNvSpPr/>
          <p:nvPr/>
        </p:nvSpPr>
        <p:spPr>
          <a:xfrm>
            <a:off x="2603564" y="6204352"/>
            <a:ext cx="706200" cy="228815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</p:spPr>
        <p:txBody>
          <a:bodyPr rtlCol="0" anchor="ctr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marL="0" marR="0" lvl="0" indent="0" algn="ctr" defTabSz="12170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  <a:cs typeface="Helvetica" panose="020B0604020202020204" pitchFamily="34" charset="0"/>
            </a:endParaRPr>
          </a:p>
        </p:txBody>
      </p:sp>
      <p:sp>
        <p:nvSpPr>
          <p:cNvPr id="59" name="文本框 83">
            <a:extLst>
              <a:ext uri="{FF2B5EF4-FFF2-40B4-BE49-F238E27FC236}">
                <a16:creationId xmlns:a16="http://schemas.microsoft.com/office/drawing/2014/main" id="{10B3DB86-B57E-4E4B-8EB2-1494C04CC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6198" y="6198849"/>
            <a:ext cx="3168352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TSEC Mobile Edge </a:t>
            </a:r>
            <a:r>
              <a:rPr lang="en-US" altLang="zh-CN" sz="14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capabilities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pic>
        <p:nvPicPr>
          <p:cNvPr id="54" name="Graphic 13" descr="Internet">
            <a:extLst>
              <a:ext uri="{FF2B5EF4-FFF2-40B4-BE49-F238E27FC236}">
                <a16:creationId xmlns:a16="http://schemas.microsoft.com/office/drawing/2014/main" id="{7C7069B0-6CA3-488A-8910-BF82F11A09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288" y="5811086"/>
            <a:ext cx="464431" cy="481999"/>
          </a:xfrm>
          <a:prstGeom prst="rect">
            <a:avLst/>
          </a:prstGeom>
        </p:spPr>
      </p:pic>
      <p:pic>
        <p:nvPicPr>
          <p:cNvPr id="56" name="图形 19" descr="智能手机">
            <a:extLst>
              <a:ext uri="{FF2B5EF4-FFF2-40B4-BE49-F238E27FC236}">
                <a16:creationId xmlns:a16="http://schemas.microsoft.com/office/drawing/2014/main" id="{39104B51-B1CF-4BFB-B9A8-6094DC14AD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416" y="5877861"/>
            <a:ext cx="450563" cy="320988"/>
          </a:xfrm>
          <a:prstGeom prst="rect">
            <a:avLst/>
          </a:prstGeom>
        </p:spPr>
      </p:pic>
      <p:pic>
        <p:nvPicPr>
          <p:cNvPr id="57" name="Graphic 81" descr="CellTower">
            <a:extLst>
              <a:ext uri="{FF2B5EF4-FFF2-40B4-BE49-F238E27FC236}">
                <a16:creationId xmlns:a16="http://schemas.microsoft.com/office/drawing/2014/main" id="{86CF386E-BB8F-4AEE-8FF4-B534F5412F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293" y="5229200"/>
            <a:ext cx="364227" cy="378004"/>
          </a:xfrm>
          <a:prstGeom prst="rect">
            <a:avLst/>
          </a:prstGeom>
        </p:spPr>
      </p:pic>
      <p:pic>
        <p:nvPicPr>
          <p:cNvPr id="60" name="图形 59" descr="无线路由器">
            <a:extLst>
              <a:ext uri="{FF2B5EF4-FFF2-40B4-BE49-F238E27FC236}">
                <a16:creationId xmlns:a16="http://schemas.microsoft.com/office/drawing/2014/main" id="{E9234EBF-320E-4DA7-99E6-3ADA191924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065" y="5245721"/>
            <a:ext cx="364228" cy="346882"/>
          </a:xfrm>
          <a:prstGeom prst="rect">
            <a:avLst/>
          </a:prstGeom>
        </p:spPr>
      </p:pic>
      <p:cxnSp>
        <p:nvCxnSpPr>
          <p:cNvPr id="61" name="直线连接符 67">
            <a:extLst>
              <a:ext uri="{FF2B5EF4-FFF2-40B4-BE49-F238E27FC236}">
                <a16:creationId xmlns:a16="http://schemas.microsoft.com/office/drawing/2014/main" id="{68FC6EF5-2EFE-4DF5-BE20-07E95E8BCDA3}"/>
              </a:ext>
            </a:extLst>
          </p:cNvPr>
          <p:cNvCxnSpPr>
            <a:cxnSpLocks/>
          </p:cNvCxnSpPr>
          <p:nvPr/>
        </p:nvCxnSpPr>
        <p:spPr>
          <a:xfrm flipH="1">
            <a:off x="1213397" y="4712032"/>
            <a:ext cx="1" cy="543607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541476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68848-A9D9-4013-AF02-4479FFE5F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922" y="136145"/>
            <a:ext cx="10945216" cy="1325563"/>
          </a:xfrm>
        </p:spPr>
        <p:txBody>
          <a:bodyPr>
            <a:normAutofit/>
          </a:bodyPr>
          <a:lstStyle/>
          <a:p>
            <a:r>
              <a:rPr lang="en-US" altLang="zh-CN" sz="2800" b="1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TSEC Edge/Slice Kit/GW Open Source Framework Proposal</a:t>
            </a:r>
            <a:endParaRPr lang="zh-CN" altLang="en-US" sz="4000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53" name="标题 1">
            <a:extLst>
              <a:ext uri="{FF2B5EF4-FFF2-40B4-BE49-F238E27FC236}">
                <a16:creationId xmlns:a16="http://schemas.microsoft.com/office/drawing/2014/main" id="{876B477D-73E1-4921-849B-000F9D4A5A84}"/>
              </a:ext>
            </a:extLst>
          </p:cNvPr>
          <p:cNvSpPr txBox="1">
            <a:spLocks/>
          </p:cNvSpPr>
          <p:nvPr/>
        </p:nvSpPr>
        <p:spPr>
          <a:xfrm>
            <a:off x="945780" y="1194963"/>
            <a:ext cx="10945216" cy="506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-A PaaS running on VM or Container or Bare-metal</a:t>
            </a:r>
            <a:endParaRPr lang="zh-CN" altLang="en-US" sz="2000" b="1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cxnSp>
        <p:nvCxnSpPr>
          <p:cNvPr id="129" name="直线连接符 46">
            <a:extLst>
              <a:ext uri="{FF2B5EF4-FFF2-40B4-BE49-F238E27FC236}">
                <a16:creationId xmlns:a16="http://schemas.microsoft.com/office/drawing/2014/main" id="{197751A6-C4D7-4FD9-9BC2-BD7DD7B5FA60}"/>
              </a:ext>
            </a:extLst>
          </p:cNvPr>
          <p:cNvCxnSpPr>
            <a:cxnSpLocks/>
            <a:stCxn id="145" idx="2"/>
          </p:cNvCxnSpPr>
          <p:nvPr/>
        </p:nvCxnSpPr>
        <p:spPr>
          <a:xfrm>
            <a:off x="10269346" y="2479385"/>
            <a:ext cx="0" cy="3129578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31" name="直线连接符 44">
            <a:extLst>
              <a:ext uri="{FF2B5EF4-FFF2-40B4-BE49-F238E27FC236}">
                <a16:creationId xmlns:a16="http://schemas.microsoft.com/office/drawing/2014/main" id="{2AFF0541-1AC1-4E22-95EA-BF2AB9EEEC4B}"/>
              </a:ext>
            </a:extLst>
          </p:cNvPr>
          <p:cNvCxnSpPr>
            <a:cxnSpLocks/>
            <a:stCxn id="146" idx="2"/>
          </p:cNvCxnSpPr>
          <p:nvPr/>
        </p:nvCxnSpPr>
        <p:spPr>
          <a:xfrm flipH="1">
            <a:off x="7147869" y="2457351"/>
            <a:ext cx="1032690" cy="832149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sp>
        <p:nvSpPr>
          <p:cNvPr id="132" name="圆角矩形 6">
            <a:extLst>
              <a:ext uri="{FF2B5EF4-FFF2-40B4-BE49-F238E27FC236}">
                <a16:creationId xmlns:a16="http://schemas.microsoft.com/office/drawing/2014/main" id="{D0957798-4C9E-4CBE-B9F6-3491A554837B}"/>
              </a:ext>
            </a:extLst>
          </p:cNvPr>
          <p:cNvSpPr/>
          <p:nvPr/>
        </p:nvSpPr>
        <p:spPr>
          <a:xfrm>
            <a:off x="5228770" y="4104569"/>
            <a:ext cx="1117689" cy="51168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 dirty="0">
                <a:solidFill>
                  <a:srgbClr val="FFFFFF"/>
                </a:solidFill>
                <a:ea typeface="TTTGB Medium" panose="020C06030202040F0204" pitchFamily="34" charset="-122"/>
                <a:sym typeface="Arial"/>
              </a:rPr>
              <a:t>F-Stack</a:t>
            </a:r>
            <a:endParaRPr kumimoji="1" lang="zh-CN" altLang="en-US" sz="1200" kern="0" dirty="0">
              <a:solidFill>
                <a:srgbClr val="FFFFFF"/>
              </a:solidFill>
              <a:ea typeface="TTTGB Medium" panose="020C06030202040F0204" pitchFamily="34" charset="-122"/>
              <a:sym typeface="Arial"/>
            </a:endParaRPr>
          </a:p>
        </p:txBody>
      </p:sp>
      <p:sp>
        <p:nvSpPr>
          <p:cNvPr id="133" name="圆角矩形 12">
            <a:extLst>
              <a:ext uri="{FF2B5EF4-FFF2-40B4-BE49-F238E27FC236}">
                <a16:creationId xmlns:a16="http://schemas.microsoft.com/office/drawing/2014/main" id="{795A1F58-8AE3-44E9-AA70-6CF779A5FBF7}"/>
              </a:ext>
            </a:extLst>
          </p:cNvPr>
          <p:cNvSpPr/>
          <p:nvPr/>
        </p:nvSpPr>
        <p:spPr>
          <a:xfrm>
            <a:off x="2784103" y="4706451"/>
            <a:ext cx="3562356" cy="34382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  <a:sym typeface="Arial"/>
              </a:rPr>
              <a:t>DPDK</a:t>
            </a:r>
            <a:endParaRPr kumimoji="1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  <a:sym typeface="Arial"/>
            </a:endParaRPr>
          </a:p>
        </p:txBody>
      </p:sp>
      <p:sp>
        <p:nvSpPr>
          <p:cNvPr id="134" name="圆角矩形 13">
            <a:extLst>
              <a:ext uri="{FF2B5EF4-FFF2-40B4-BE49-F238E27FC236}">
                <a16:creationId xmlns:a16="http://schemas.microsoft.com/office/drawing/2014/main" id="{D92E8937-1DD7-4B4F-9BF3-C95AE7A0F34E}"/>
              </a:ext>
            </a:extLst>
          </p:cNvPr>
          <p:cNvSpPr/>
          <p:nvPr/>
        </p:nvSpPr>
        <p:spPr>
          <a:xfrm>
            <a:off x="4007768" y="4104569"/>
            <a:ext cx="1154912" cy="51168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 dirty="0">
                <a:solidFill>
                  <a:srgbClr val="FFFFFF"/>
                </a:solidFill>
                <a:ea typeface="TTTGB Medium" panose="020C06030202040F0204" pitchFamily="34" charset="-122"/>
                <a:sym typeface="Arial"/>
              </a:rPr>
              <a:t>VPP</a:t>
            </a:r>
            <a:endParaRPr kumimoji="1" lang="zh-CN" altLang="en-US" sz="1200" kern="0" dirty="0">
              <a:solidFill>
                <a:srgbClr val="FFFFFF"/>
              </a:solidFill>
              <a:ea typeface="TTTGB Medium" panose="020C06030202040F0204" pitchFamily="34" charset="-122"/>
              <a:sym typeface="Arial"/>
            </a:endParaRPr>
          </a:p>
        </p:txBody>
      </p:sp>
      <p:sp>
        <p:nvSpPr>
          <p:cNvPr id="135" name="圆角矩形 14">
            <a:extLst>
              <a:ext uri="{FF2B5EF4-FFF2-40B4-BE49-F238E27FC236}">
                <a16:creationId xmlns:a16="http://schemas.microsoft.com/office/drawing/2014/main" id="{2446FF70-DE59-463D-8E94-D74275D2FAD0}"/>
              </a:ext>
            </a:extLst>
          </p:cNvPr>
          <p:cNvSpPr/>
          <p:nvPr/>
        </p:nvSpPr>
        <p:spPr>
          <a:xfrm>
            <a:off x="2617285" y="2762115"/>
            <a:ext cx="4679305" cy="2601501"/>
          </a:xfrm>
          <a:prstGeom prst="roundRect">
            <a:avLst>
              <a:gd name="adj" fmla="val 5566"/>
            </a:avLst>
          </a:prstGeom>
          <a:noFill/>
          <a:ln w="25400" cap="flat" cmpd="sng" algn="ctr">
            <a:solidFill>
              <a:srgbClr val="00B0F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  <a:sym typeface="Arial"/>
            </a:endParaRPr>
          </a:p>
        </p:txBody>
      </p:sp>
      <p:sp>
        <p:nvSpPr>
          <p:cNvPr id="136" name="圆角矩形 11">
            <a:extLst>
              <a:ext uri="{FF2B5EF4-FFF2-40B4-BE49-F238E27FC236}">
                <a16:creationId xmlns:a16="http://schemas.microsoft.com/office/drawing/2014/main" id="{A89269C1-B74C-4FA4-B696-1AC1E90A5717}"/>
              </a:ext>
            </a:extLst>
          </p:cNvPr>
          <p:cNvSpPr/>
          <p:nvPr/>
        </p:nvSpPr>
        <p:spPr>
          <a:xfrm>
            <a:off x="2784105" y="3092583"/>
            <a:ext cx="3571967" cy="934516"/>
          </a:xfrm>
          <a:prstGeom prst="roundRect">
            <a:avLst>
              <a:gd name="adj" fmla="val 6791"/>
            </a:avLst>
          </a:prstGeom>
          <a:solidFill>
            <a:srgbClr val="0070C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 dirty="0">
                <a:solidFill>
                  <a:srgbClr val="FFFFFF"/>
                </a:solidFill>
                <a:ea typeface="TTTGB Medium" panose="020C06030202040F0204" pitchFamily="34" charset="-122"/>
                <a:sym typeface="Arial"/>
              </a:rPr>
              <a:t>5G NSA/SA Termination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 dirty="0">
                <a:solidFill>
                  <a:srgbClr val="FFFFFF"/>
                </a:solidFill>
                <a:ea typeface="TTTGB Medium" panose="020C06030202040F0204" pitchFamily="34" charset="-122"/>
                <a:sym typeface="Arial"/>
              </a:rPr>
              <a:t>Traffic offloading</a:t>
            </a:r>
            <a:endParaRPr kumimoji="1" lang="zh-CN" altLang="en-US" sz="1200" kern="0" dirty="0">
              <a:solidFill>
                <a:srgbClr val="FFFFFF"/>
              </a:solidFill>
              <a:ea typeface="TTTGB Medium" panose="020C06030202040F0204" pitchFamily="34" charset="-122"/>
              <a:sym typeface="Arial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 dirty="0">
                <a:solidFill>
                  <a:srgbClr val="FFFFFF"/>
                </a:solidFill>
                <a:ea typeface="TTTGB Medium" panose="020C06030202040F0204" pitchFamily="34" charset="-122"/>
                <a:sym typeface="Arial"/>
              </a:rPr>
              <a:t>L4LB, L7LB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 dirty="0">
                <a:solidFill>
                  <a:srgbClr val="FFFFFF"/>
                </a:solidFill>
                <a:ea typeface="TTTGB Medium" panose="020C06030202040F0204" pitchFamily="34" charset="-122"/>
                <a:sym typeface="Arial"/>
              </a:rPr>
              <a:t>Traffic management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 dirty="0">
                <a:solidFill>
                  <a:srgbClr val="FFFFFF"/>
                </a:solidFill>
                <a:ea typeface="TTTGB Medium" panose="020C06030202040F0204" pitchFamily="34" charset="-122"/>
                <a:sym typeface="Arial"/>
              </a:rPr>
              <a:t>Routing, NAT…</a:t>
            </a:r>
            <a:endParaRPr kumimoji="1" lang="zh-CN" altLang="en-US" sz="1200" kern="0" dirty="0">
              <a:solidFill>
                <a:srgbClr val="FFFFFF"/>
              </a:solidFill>
              <a:ea typeface="TTTGB Medium" panose="020C06030202040F0204" pitchFamily="34" charset="-122"/>
              <a:sym typeface="Arial"/>
            </a:endParaRPr>
          </a:p>
        </p:txBody>
      </p:sp>
      <p:sp>
        <p:nvSpPr>
          <p:cNvPr id="137" name="圆角矩形 19">
            <a:extLst>
              <a:ext uri="{FF2B5EF4-FFF2-40B4-BE49-F238E27FC236}">
                <a16:creationId xmlns:a16="http://schemas.microsoft.com/office/drawing/2014/main" id="{4C5A3E7B-E8FB-42E9-859E-EF65B6B9D35D}"/>
              </a:ext>
            </a:extLst>
          </p:cNvPr>
          <p:cNvSpPr/>
          <p:nvPr/>
        </p:nvSpPr>
        <p:spPr>
          <a:xfrm>
            <a:off x="6418388" y="3105325"/>
            <a:ext cx="723298" cy="1946032"/>
          </a:xfrm>
          <a:prstGeom prst="roundRect">
            <a:avLst>
              <a:gd name="adj" fmla="val 5601"/>
            </a:avLst>
          </a:prstGeom>
          <a:solidFill>
            <a:srgbClr val="0070C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  <a:sym typeface="Arial"/>
              </a:rPr>
              <a:t>OAM Agent</a:t>
            </a:r>
            <a:endParaRPr kumimoji="1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  <a:sym typeface="Arial"/>
            </a:endParaRPr>
          </a:p>
        </p:txBody>
      </p:sp>
      <p:sp>
        <p:nvSpPr>
          <p:cNvPr id="138" name="圆角矩形 21">
            <a:extLst>
              <a:ext uri="{FF2B5EF4-FFF2-40B4-BE49-F238E27FC236}">
                <a16:creationId xmlns:a16="http://schemas.microsoft.com/office/drawing/2014/main" id="{88B467DC-A4BD-4B5A-8589-497E47D57785}"/>
              </a:ext>
            </a:extLst>
          </p:cNvPr>
          <p:cNvSpPr/>
          <p:nvPr/>
        </p:nvSpPr>
        <p:spPr>
          <a:xfrm>
            <a:off x="3184293" y="2016686"/>
            <a:ext cx="3541398" cy="440665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200" b="1" kern="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/>
              </a:rPr>
              <a:t>TSEC</a:t>
            </a:r>
            <a:r>
              <a:rPr kumimoji="1" lang="zh-CN" altLang="en-US" sz="1200" b="1" kern="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/>
              </a:rPr>
              <a:t> 边缘组件</a:t>
            </a:r>
          </a:p>
        </p:txBody>
      </p:sp>
      <p:sp>
        <p:nvSpPr>
          <p:cNvPr id="139" name="矩形: 圆角 46">
            <a:extLst>
              <a:ext uri="{FF2B5EF4-FFF2-40B4-BE49-F238E27FC236}">
                <a16:creationId xmlns:a16="http://schemas.microsoft.com/office/drawing/2014/main" id="{4821B800-4303-41EF-826F-2C41182DD899}"/>
              </a:ext>
            </a:extLst>
          </p:cNvPr>
          <p:cNvSpPr/>
          <p:nvPr/>
        </p:nvSpPr>
        <p:spPr bwMode="auto">
          <a:xfrm>
            <a:off x="1189135" y="1844824"/>
            <a:ext cx="1024166" cy="786952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8100" cap="flat" cmpd="dbl" algn="ctr">
            <a:solidFill>
              <a:srgbClr val="D9D9D9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/>
              </a:rPr>
              <a:t>EPC</a:t>
            </a:r>
            <a:r>
              <a:rPr kumimoji="1" lang="en-US" altLang="zh-CN" sz="1200" kern="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/>
              </a:rPr>
              <a:t>/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/>
              </a:rPr>
              <a:t>5GC</a:t>
            </a:r>
            <a:endParaRPr kumimoji="1" lang="zh-CN" altLang="en-US" sz="1200" kern="0" dirty="0">
              <a:solidFill>
                <a:srgbClr val="FFFFFF"/>
              </a:solidFill>
              <a:latin typeface="TTTGB Medium" panose="020C06030202040F0204" pitchFamily="34" charset="-122"/>
              <a:ea typeface="TTTGB Medium" panose="020C06030202040F0204" pitchFamily="34" charset="-122"/>
              <a:sym typeface="Arial"/>
            </a:endParaRPr>
          </a:p>
        </p:txBody>
      </p:sp>
      <p:cxnSp>
        <p:nvCxnSpPr>
          <p:cNvPr id="140" name="直线连接符 25">
            <a:extLst>
              <a:ext uri="{FF2B5EF4-FFF2-40B4-BE49-F238E27FC236}">
                <a16:creationId xmlns:a16="http://schemas.microsoft.com/office/drawing/2014/main" id="{33EB6DAA-0C05-47D8-B4DC-695BBCD7C0E0}"/>
              </a:ext>
            </a:extLst>
          </p:cNvPr>
          <p:cNvCxnSpPr>
            <a:cxnSpLocks/>
          </p:cNvCxnSpPr>
          <p:nvPr/>
        </p:nvCxnSpPr>
        <p:spPr>
          <a:xfrm>
            <a:off x="2078523" y="4039213"/>
            <a:ext cx="539911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41" name="直线连接符 27">
            <a:extLst>
              <a:ext uri="{FF2B5EF4-FFF2-40B4-BE49-F238E27FC236}">
                <a16:creationId xmlns:a16="http://schemas.microsoft.com/office/drawing/2014/main" id="{C17D9AED-E034-4947-B629-00C321F9D827}"/>
              </a:ext>
            </a:extLst>
          </p:cNvPr>
          <p:cNvCxnSpPr>
            <a:stCxn id="166" idx="0"/>
            <a:endCxn id="139" idx="2"/>
          </p:cNvCxnSpPr>
          <p:nvPr/>
        </p:nvCxnSpPr>
        <p:spPr>
          <a:xfrm flipV="1">
            <a:off x="1701218" y="2631776"/>
            <a:ext cx="0" cy="101396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42" name="直线连接符 29">
            <a:extLst>
              <a:ext uri="{FF2B5EF4-FFF2-40B4-BE49-F238E27FC236}">
                <a16:creationId xmlns:a16="http://schemas.microsoft.com/office/drawing/2014/main" id="{C73AFD86-0BB2-4A36-88A0-6C6DB45F3A12}"/>
              </a:ext>
            </a:extLst>
          </p:cNvPr>
          <p:cNvCxnSpPr>
            <a:cxnSpLocks/>
            <a:stCxn id="138" idx="1"/>
            <a:endCxn id="139" idx="3"/>
          </p:cNvCxnSpPr>
          <p:nvPr/>
        </p:nvCxnSpPr>
        <p:spPr>
          <a:xfrm flipH="1">
            <a:off x="2213301" y="2237019"/>
            <a:ext cx="970991" cy="1282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43" name="直线连接符 31">
            <a:extLst>
              <a:ext uri="{FF2B5EF4-FFF2-40B4-BE49-F238E27FC236}">
                <a16:creationId xmlns:a16="http://schemas.microsoft.com/office/drawing/2014/main" id="{CC968F30-F99E-403A-8ADE-7599F91B11A7}"/>
              </a:ext>
            </a:extLst>
          </p:cNvPr>
          <p:cNvCxnSpPr>
            <a:cxnSpLocks/>
            <a:stCxn id="138" idx="2"/>
            <a:endCxn id="135" idx="0"/>
          </p:cNvCxnSpPr>
          <p:nvPr/>
        </p:nvCxnSpPr>
        <p:spPr>
          <a:xfrm>
            <a:off x="4954992" y="2457351"/>
            <a:ext cx="1945" cy="30476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sp>
        <p:nvSpPr>
          <p:cNvPr id="144" name="圆角矩形 37">
            <a:extLst>
              <a:ext uri="{FF2B5EF4-FFF2-40B4-BE49-F238E27FC236}">
                <a16:creationId xmlns:a16="http://schemas.microsoft.com/office/drawing/2014/main" id="{418EE2D6-A8EE-463B-9876-092F55135708}"/>
              </a:ext>
            </a:extLst>
          </p:cNvPr>
          <p:cNvSpPr/>
          <p:nvPr/>
        </p:nvSpPr>
        <p:spPr>
          <a:xfrm>
            <a:off x="2587251" y="5608962"/>
            <a:ext cx="8385570" cy="742376"/>
          </a:xfrm>
          <a:prstGeom prst="roundRect">
            <a:avLst/>
          </a:prstGeom>
          <a:noFill/>
          <a:ln w="25400" cap="flat" cmpd="sng" algn="ctr">
            <a:solidFill>
              <a:srgbClr val="00B0F0"/>
            </a:solidFill>
            <a:prstDash val="sysDot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kumimoji="1" lang="en-US" altLang="zh-CN" sz="1200" kern="0" dirty="0">
              <a:solidFill>
                <a:srgbClr val="FFFFFF"/>
              </a:solidFill>
              <a:ea typeface="TTTGB Medium" panose="020C06030202040F0204" pitchFamily="34" charset="-122"/>
              <a:sym typeface="Arial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kumimoji="1" lang="zh-CN" altLang="en-US" sz="1200" kern="0" dirty="0">
              <a:solidFill>
                <a:srgbClr val="FFFFFF"/>
              </a:solidFill>
              <a:ea typeface="TTTGB Medium" panose="020C06030202040F0204" pitchFamily="34" charset="-122"/>
              <a:sym typeface="Arial"/>
            </a:endParaRPr>
          </a:p>
        </p:txBody>
      </p:sp>
      <p:sp>
        <p:nvSpPr>
          <p:cNvPr id="145" name="圆角矩形 38">
            <a:extLst>
              <a:ext uri="{FF2B5EF4-FFF2-40B4-BE49-F238E27FC236}">
                <a16:creationId xmlns:a16="http://schemas.microsoft.com/office/drawing/2014/main" id="{CE5D9055-0699-4452-BD0B-B86B587FCADA}"/>
              </a:ext>
            </a:extLst>
          </p:cNvPr>
          <p:cNvSpPr/>
          <p:nvPr/>
        </p:nvSpPr>
        <p:spPr>
          <a:xfrm>
            <a:off x="9535827" y="1994653"/>
            <a:ext cx="1467037" cy="484732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 cap="flat" cmpd="sng" algn="ctr">
            <a:solidFill>
              <a:srgbClr val="20174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  <a:sym typeface="Arial"/>
              </a:rPr>
              <a:t>Orchestration</a:t>
            </a:r>
            <a:endParaRPr kumimoji="1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  <a:sym typeface="Arial"/>
            </a:endParaRPr>
          </a:p>
        </p:txBody>
      </p:sp>
      <p:sp>
        <p:nvSpPr>
          <p:cNvPr id="146" name="圆角矩形 40">
            <a:extLst>
              <a:ext uri="{FF2B5EF4-FFF2-40B4-BE49-F238E27FC236}">
                <a16:creationId xmlns:a16="http://schemas.microsoft.com/office/drawing/2014/main" id="{AE5FA577-8889-4076-8908-3F22FA04C444}"/>
              </a:ext>
            </a:extLst>
          </p:cNvPr>
          <p:cNvSpPr/>
          <p:nvPr/>
        </p:nvSpPr>
        <p:spPr>
          <a:xfrm>
            <a:off x="7498748" y="2016686"/>
            <a:ext cx="1363622" cy="440665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b="1" kern="0" dirty="0">
                <a:solidFill>
                  <a:srgbClr val="FFFFFF"/>
                </a:solidFill>
                <a:ea typeface="TTTGB Medium" panose="020C06030202040F0204" pitchFamily="34" charset="-122"/>
                <a:sym typeface="Arial"/>
              </a:rPr>
              <a:t>OSS</a:t>
            </a:r>
            <a:endParaRPr kumimoji="1" lang="zh-CN" altLang="en-US" sz="1200" b="1" kern="0" dirty="0">
              <a:solidFill>
                <a:srgbClr val="FFFFFF"/>
              </a:solidFill>
              <a:ea typeface="TTTGB Medium" panose="020C06030202040F0204" pitchFamily="34" charset="-122"/>
              <a:sym typeface="Arial"/>
            </a:endParaRPr>
          </a:p>
        </p:txBody>
      </p:sp>
      <p:cxnSp>
        <p:nvCxnSpPr>
          <p:cNvPr id="147" name="直线连接符 42">
            <a:extLst>
              <a:ext uri="{FF2B5EF4-FFF2-40B4-BE49-F238E27FC236}">
                <a16:creationId xmlns:a16="http://schemas.microsoft.com/office/drawing/2014/main" id="{0BAA2119-3287-437C-9156-B7D816083269}"/>
              </a:ext>
            </a:extLst>
          </p:cNvPr>
          <p:cNvCxnSpPr>
            <a:cxnSpLocks/>
            <a:stCxn id="146" idx="1"/>
            <a:endCxn id="138" idx="3"/>
          </p:cNvCxnSpPr>
          <p:nvPr/>
        </p:nvCxnSpPr>
        <p:spPr>
          <a:xfrm flipH="1">
            <a:off x="6725691" y="2237019"/>
            <a:ext cx="773058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48" name="直线连接符 50">
            <a:extLst>
              <a:ext uri="{FF2B5EF4-FFF2-40B4-BE49-F238E27FC236}">
                <a16:creationId xmlns:a16="http://schemas.microsoft.com/office/drawing/2014/main" id="{DB13E898-4D2B-4921-A2E7-EA40F82E85FD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>
            <a:off x="8862370" y="2237019"/>
            <a:ext cx="67345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pic>
        <p:nvPicPr>
          <p:cNvPr id="149" name="Graphic 81" descr="CellTower">
            <a:extLst>
              <a:ext uri="{FF2B5EF4-FFF2-40B4-BE49-F238E27FC236}">
                <a16:creationId xmlns:a16="http://schemas.microsoft.com/office/drawing/2014/main" id="{106BF5F4-7E1A-4539-9137-22F9312F2E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3934" y="4901668"/>
            <a:ext cx="434567" cy="447276"/>
          </a:xfrm>
          <a:prstGeom prst="rect">
            <a:avLst/>
          </a:prstGeom>
        </p:spPr>
      </p:pic>
      <p:pic>
        <p:nvPicPr>
          <p:cNvPr id="150" name="图形 19" descr="智能手机">
            <a:extLst>
              <a:ext uri="{FF2B5EF4-FFF2-40B4-BE49-F238E27FC236}">
                <a16:creationId xmlns:a16="http://schemas.microsoft.com/office/drawing/2014/main" id="{6DB33016-3486-42B8-AB99-0A1E233049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430" y="5681494"/>
            <a:ext cx="537576" cy="379813"/>
          </a:xfrm>
          <a:prstGeom prst="rect">
            <a:avLst/>
          </a:prstGeom>
        </p:spPr>
      </p:pic>
      <p:cxnSp>
        <p:nvCxnSpPr>
          <p:cNvPr id="151" name="直线连接符 67">
            <a:extLst>
              <a:ext uri="{FF2B5EF4-FFF2-40B4-BE49-F238E27FC236}">
                <a16:creationId xmlns:a16="http://schemas.microsoft.com/office/drawing/2014/main" id="{4D298F1A-B3B4-4975-BA7D-0248B9933B8D}"/>
              </a:ext>
            </a:extLst>
          </p:cNvPr>
          <p:cNvCxnSpPr>
            <a:stCxn id="166" idx="2"/>
            <a:endCxn id="149" idx="0"/>
          </p:cNvCxnSpPr>
          <p:nvPr/>
        </p:nvCxnSpPr>
        <p:spPr>
          <a:xfrm flipH="1">
            <a:off x="1701217" y="4432689"/>
            <a:ext cx="1" cy="468979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sp>
        <p:nvSpPr>
          <p:cNvPr id="152" name="圆角矩形 74">
            <a:extLst>
              <a:ext uri="{FF2B5EF4-FFF2-40B4-BE49-F238E27FC236}">
                <a16:creationId xmlns:a16="http://schemas.microsoft.com/office/drawing/2014/main" id="{2C74DB00-6D48-40D1-A31D-EC0098D300AA}"/>
              </a:ext>
            </a:extLst>
          </p:cNvPr>
          <p:cNvSpPr/>
          <p:nvPr/>
        </p:nvSpPr>
        <p:spPr>
          <a:xfrm>
            <a:off x="7875877" y="4263186"/>
            <a:ext cx="1257295" cy="44299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/>
              </a:rPr>
              <a:t>Video</a:t>
            </a:r>
            <a:endParaRPr kumimoji="1" lang="zh-CN" altLang="en-US" sz="1200" kern="0" dirty="0">
              <a:solidFill>
                <a:srgbClr val="FFFFFF"/>
              </a:solidFill>
              <a:latin typeface="TTTGB Medium" panose="020C06030202040F0204" pitchFamily="34" charset="-122"/>
              <a:ea typeface="TTTGB Medium" panose="020C06030202040F0204" pitchFamily="34" charset="-122"/>
              <a:sym typeface="Arial"/>
            </a:endParaRPr>
          </a:p>
        </p:txBody>
      </p:sp>
      <p:sp>
        <p:nvSpPr>
          <p:cNvPr id="153" name="圆角矩形 76">
            <a:extLst>
              <a:ext uri="{FF2B5EF4-FFF2-40B4-BE49-F238E27FC236}">
                <a16:creationId xmlns:a16="http://schemas.microsoft.com/office/drawing/2014/main" id="{E56B4A49-8343-42BB-BA57-D3E3EEADB304}"/>
              </a:ext>
            </a:extLst>
          </p:cNvPr>
          <p:cNvSpPr/>
          <p:nvPr/>
        </p:nvSpPr>
        <p:spPr>
          <a:xfrm>
            <a:off x="7875877" y="4961370"/>
            <a:ext cx="1257295" cy="44299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/>
              </a:rPr>
              <a:t>Gaming</a:t>
            </a:r>
            <a:endParaRPr kumimoji="1" lang="zh-CN" altLang="en-US" sz="1200" kern="0" dirty="0">
              <a:solidFill>
                <a:srgbClr val="FFFFFF"/>
              </a:solidFill>
              <a:latin typeface="TTTGB Medium" panose="020C06030202040F0204" pitchFamily="34" charset="-122"/>
              <a:ea typeface="TTTGB Medium" panose="020C06030202040F0204" pitchFamily="34" charset="-122"/>
              <a:sym typeface="Arial"/>
            </a:endParaRPr>
          </a:p>
        </p:txBody>
      </p:sp>
      <p:sp>
        <p:nvSpPr>
          <p:cNvPr id="154" name="圆角矩形 77">
            <a:extLst>
              <a:ext uri="{FF2B5EF4-FFF2-40B4-BE49-F238E27FC236}">
                <a16:creationId xmlns:a16="http://schemas.microsoft.com/office/drawing/2014/main" id="{F6B38A11-BB3F-4271-BDE3-20C43510F7B9}"/>
              </a:ext>
            </a:extLst>
          </p:cNvPr>
          <p:cNvSpPr/>
          <p:nvPr/>
        </p:nvSpPr>
        <p:spPr>
          <a:xfrm>
            <a:off x="7875877" y="3594765"/>
            <a:ext cx="1257295" cy="44299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200" kern="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/>
              </a:rPr>
              <a:t>Broadcast</a:t>
            </a:r>
            <a:endParaRPr kumimoji="1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  <a:sym typeface="Arial"/>
            </a:endParaRPr>
          </a:p>
        </p:txBody>
      </p:sp>
      <p:sp>
        <p:nvSpPr>
          <p:cNvPr id="155" name="圆柱体 80">
            <a:extLst>
              <a:ext uri="{FF2B5EF4-FFF2-40B4-BE49-F238E27FC236}">
                <a16:creationId xmlns:a16="http://schemas.microsoft.com/office/drawing/2014/main" id="{7A928310-DFBD-4169-943A-3AE9CA127D63}"/>
              </a:ext>
            </a:extLst>
          </p:cNvPr>
          <p:cNvSpPr/>
          <p:nvPr/>
        </p:nvSpPr>
        <p:spPr>
          <a:xfrm rot="5400000">
            <a:off x="7560097" y="4878603"/>
            <a:ext cx="63284" cy="529388"/>
          </a:xfrm>
          <a:prstGeom prst="can">
            <a:avLst/>
          </a:prstGeom>
          <a:solidFill>
            <a:srgbClr val="00B05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kumimoji="1" lang="zh-CN" altLang="en-US" sz="1200" kern="0">
              <a:solidFill>
                <a:srgbClr val="FFFFFF"/>
              </a:solidFill>
              <a:latin typeface="TTTGB Medium" panose="020C06030202040F0204" pitchFamily="34" charset="-122"/>
              <a:ea typeface="TTTGB Medium" panose="020C06030202040F0204" pitchFamily="34" charset="-122"/>
              <a:sym typeface="Arial"/>
            </a:endParaRPr>
          </a:p>
        </p:txBody>
      </p:sp>
      <p:sp>
        <p:nvSpPr>
          <p:cNvPr id="156" name="圆柱体 81">
            <a:extLst>
              <a:ext uri="{FF2B5EF4-FFF2-40B4-BE49-F238E27FC236}">
                <a16:creationId xmlns:a16="http://schemas.microsoft.com/office/drawing/2014/main" id="{1BDB43E2-57BB-4000-BC3C-C9F5C791BAFA}"/>
              </a:ext>
            </a:extLst>
          </p:cNvPr>
          <p:cNvSpPr/>
          <p:nvPr/>
        </p:nvSpPr>
        <p:spPr>
          <a:xfrm rot="5400000">
            <a:off x="7560097" y="4208876"/>
            <a:ext cx="63284" cy="529388"/>
          </a:xfrm>
          <a:prstGeom prst="can">
            <a:avLst/>
          </a:prstGeom>
          <a:solidFill>
            <a:srgbClr val="00B05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kumimoji="1" lang="zh-CN" altLang="en-US" sz="1200" kern="0">
              <a:solidFill>
                <a:srgbClr val="FFFFFF"/>
              </a:solidFill>
              <a:latin typeface="TTTGB Medium" panose="020C06030202040F0204" pitchFamily="34" charset="-122"/>
              <a:ea typeface="TTTGB Medium" panose="020C06030202040F0204" pitchFamily="34" charset="-122"/>
              <a:sym typeface="Arial"/>
            </a:endParaRPr>
          </a:p>
        </p:txBody>
      </p:sp>
      <p:sp>
        <p:nvSpPr>
          <p:cNvPr id="157" name="圆柱体 82">
            <a:extLst>
              <a:ext uri="{FF2B5EF4-FFF2-40B4-BE49-F238E27FC236}">
                <a16:creationId xmlns:a16="http://schemas.microsoft.com/office/drawing/2014/main" id="{8F1D7EBC-A841-41A4-8477-686800CB4701}"/>
              </a:ext>
            </a:extLst>
          </p:cNvPr>
          <p:cNvSpPr/>
          <p:nvPr/>
        </p:nvSpPr>
        <p:spPr>
          <a:xfrm rot="5400000">
            <a:off x="7560097" y="3523668"/>
            <a:ext cx="63284" cy="529388"/>
          </a:xfrm>
          <a:prstGeom prst="can">
            <a:avLst/>
          </a:prstGeom>
          <a:solidFill>
            <a:srgbClr val="00B05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1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  <a:sym typeface="Arial"/>
            </a:endParaRPr>
          </a:p>
        </p:txBody>
      </p:sp>
      <p:sp>
        <p:nvSpPr>
          <p:cNvPr id="158" name="圆角矩形 86">
            <a:extLst>
              <a:ext uri="{FF2B5EF4-FFF2-40B4-BE49-F238E27FC236}">
                <a16:creationId xmlns:a16="http://schemas.microsoft.com/office/drawing/2014/main" id="{0E0DEC06-7B4F-468A-8EF2-04E483C0718A}"/>
              </a:ext>
            </a:extLst>
          </p:cNvPr>
          <p:cNvSpPr/>
          <p:nvPr/>
        </p:nvSpPr>
        <p:spPr>
          <a:xfrm>
            <a:off x="9064651" y="2966100"/>
            <a:ext cx="1124949" cy="44299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200" kern="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/>
              </a:rPr>
              <a:t>Application LCM</a:t>
            </a:r>
            <a:endParaRPr kumimoji="1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  <a:sym typeface="Arial"/>
            </a:endParaRPr>
          </a:p>
        </p:txBody>
      </p:sp>
      <p:cxnSp>
        <p:nvCxnSpPr>
          <p:cNvPr id="159" name="直线连接符 89">
            <a:extLst>
              <a:ext uri="{FF2B5EF4-FFF2-40B4-BE49-F238E27FC236}">
                <a16:creationId xmlns:a16="http://schemas.microsoft.com/office/drawing/2014/main" id="{329BEC2C-7BDD-4741-81DD-CCC8F1AA21BE}"/>
              </a:ext>
            </a:extLst>
          </p:cNvPr>
          <p:cNvCxnSpPr>
            <a:cxnSpLocks/>
            <a:stCxn id="145" idx="2"/>
            <a:endCxn id="158" idx="0"/>
          </p:cNvCxnSpPr>
          <p:nvPr/>
        </p:nvCxnSpPr>
        <p:spPr>
          <a:xfrm flipH="1">
            <a:off x="9627125" y="2479385"/>
            <a:ext cx="642221" cy="486715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60" name="直线连接符 91">
            <a:extLst>
              <a:ext uri="{FF2B5EF4-FFF2-40B4-BE49-F238E27FC236}">
                <a16:creationId xmlns:a16="http://schemas.microsoft.com/office/drawing/2014/main" id="{7A96A779-08D2-4CA9-A85C-A662A74D0C24}"/>
              </a:ext>
            </a:extLst>
          </p:cNvPr>
          <p:cNvCxnSpPr>
            <a:cxnSpLocks/>
            <a:stCxn id="158" idx="2"/>
            <a:endCxn id="154" idx="3"/>
          </p:cNvCxnSpPr>
          <p:nvPr/>
        </p:nvCxnSpPr>
        <p:spPr>
          <a:xfrm flipH="1">
            <a:off x="9133173" y="3409089"/>
            <a:ext cx="493953" cy="407171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61" name="直线连接符 93">
            <a:extLst>
              <a:ext uri="{FF2B5EF4-FFF2-40B4-BE49-F238E27FC236}">
                <a16:creationId xmlns:a16="http://schemas.microsoft.com/office/drawing/2014/main" id="{1BD55D17-1269-4E4C-923B-46FB0EB17A56}"/>
              </a:ext>
            </a:extLst>
          </p:cNvPr>
          <p:cNvCxnSpPr>
            <a:cxnSpLocks/>
            <a:stCxn id="158" idx="2"/>
            <a:endCxn id="152" idx="3"/>
          </p:cNvCxnSpPr>
          <p:nvPr/>
        </p:nvCxnSpPr>
        <p:spPr>
          <a:xfrm flipH="1">
            <a:off x="9133173" y="3409089"/>
            <a:ext cx="493953" cy="1075591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62" name="直线连接符 95">
            <a:extLst>
              <a:ext uri="{FF2B5EF4-FFF2-40B4-BE49-F238E27FC236}">
                <a16:creationId xmlns:a16="http://schemas.microsoft.com/office/drawing/2014/main" id="{2696B212-CAB2-43FC-B892-DD0AF0ECECD2}"/>
              </a:ext>
            </a:extLst>
          </p:cNvPr>
          <p:cNvCxnSpPr>
            <a:cxnSpLocks/>
            <a:stCxn id="158" idx="2"/>
            <a:endCxn id="153" idx="3"/>
          </p:cNvCxnSpPr>
          <p:nvPr/>
        </p:nvCxnSpPr>
        <p:spPr>
          <a:xfrm flipH="1">
            <a:off x="9133173" y="3409089"/>
            <a:ext cx="493953" cy="1773775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sp>
        <p:nvSpPr>
          <p:cNvPr id="163" name="圆角矩形 11">
            <a:extLst>
              <a:ext uri="{FF2B5EF4-FFF2-40B4-BE49-F238E27FC236}">
                <a16:creationId xmlns:a16="http://schemas.microsoft.com/office/drawing/2014/main" id="{834BEAD3-6906-44AC-A1AA-6A583FFB23A3}"/>
              </a:ext>
            </a:extLst>
          </p:cNvPr>
          <p:cNvSpPr/>
          <p:nvPr/>
        </p:nvSpPr>
        <p:spPr>
          <a:xfrm>
            <a:off x="2784103" y="4104123"/>
            <a:ext cx="1187371" cy="502966"/>
          </a:xfrm>
          <a:prstGeom prst="roundRect">
            <a:avLst>
              <a:gd name="adj" fmla="val 9429"/>
            </a:avLst>
          </a:prstGeom>
          <a:solidFill>
            <a:schemeClr val="accent6">
              <a:lumMod val="75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 dirty="0">
                <a:solidFill>
                  <a:srgbClr val="FFFFFF"/>
                </a:solidFill>
                <a:ea typeface="TTTGB Medium" panose="020C06030202040F0204" pitchFamily="34" charset="-122"/>
                <a:sym typeface="Arial"/>
              </a:rPr>
              <a:t>OPENNESS</a:t>
            </a:r>
            <a:endParaRPr kumimoji="1" lang="zh-CN" altLang="en-US" sz="1200" kern="0" dirty="0">
              <a:solidFill>
                <a:srgbClr val="FFFFFF"/>
              </a:solidFill>
              <a:ea typeface="TTTGB Medium" panose="020C06030202040F0204" pitchFamily="34" charset="-122"/>
              <a:sym typeface="Arial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C87BD50F-C527-4004-A970-9AD8A24BD2AC}"/>
              </a:ext>
            </a:extLst>
          </p:cNvPr>
          <p:cNvSpPr txBox="1"/>
          <p:nvPr/>
        </p:nvSpPr>
        <p:spPr>
          <a:xfrm>
            <a:off x="3122039" y="2797615"/>
            <a:ext cx="1018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Arial"/>
                <a:sym typeface="Arial"/>
              </a:rPr>
              <a:t>Edge GW</a:t>
            </a:r>
            <a:endParaRPr lang="zh-CN" altLang="en-US" sz="1200" kern="0" dirty="0">
              <a:solidFill>
                <a:srgbClr val="000000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Arial"/>
              <a:sym typeface="Arial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3B121A8C-E6AD-4960-8C6F-D5C88D3E3AB9}"/>
              </a:ext>
            </a:extLst>
          </p:cNvPr>
          <p:cNvSpPr/>
          <p:nvPr/>
        </p:nvSpPr>
        <p:spPr>
          <a:xfrm>
            <a:off x="4271824" y="2746142"/>
            <a:ext cx="2368713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2000"/>
              </a:lnSpc>
              <a:spcAft>
                <a:spcPts val="0"/>
              </a:spcAft>
            </a:pPr>
            <a:r>
              <a:rPr lang="en-US" altLang="zh-CN" sz="1200" b="1" kern="100" spc="4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Times New Roman" panose="02020603050405020304" pitchFamily="18" charset="0"/>
              </a:rPr>
              <a:t>TSEC</a:t>
            </a:r>
            <a:r>
              <a:rPr lang="zh-CN" altLang="en-US" sz="1200" b="1" kern="100" spc="4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kern="100" spc="4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Times New Roman" panose="02020603050405020304" pitchFamily="18" charset="0"/>
              </a:rPr>
              <a:t>Edge GW</a:t>
            </a:r>
          </a:p>
        </p:txBody>
      </p:sp>
      <p:sp>
        <p:nvSpPr>
          <p:cNvPr id="166" name="矩形: 圆角 46">
            <a:extLst>
              <a:ext uri="{FF2B5EF4-FFF2-40B4-BE49-F238E27FC236}">
                <a16:creationId xmlns:a16="http://schemas.microsoft.com/office/drawing/2014/main" id="{66F15B6E-27D9-43A3-B3F2-EC05A3F67B84}"/>
              </a:ext>
            </a:extLst>
          </p:cNvPr>
          <p:cNvSpPr/>
          <p:nvPr/>
        </p:nvSpPr>
        <p:spPr bwMode="auto">
          <a:xfrm>
            <a:off x="1189135" y="3645736"/>
            <a:ext cx="1024166" cy="786952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8100" cap="flat" cmpd="dbl" algn="ctr">
            <a:solidFill>
              <a:srgbClr val="D9D9D9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/>
              </a:rPr>
              <a:t>Edge</a:t>
            </a:r>
            <a:r>
              <a:rPr kumimoji="1" lang="zh-CN" altLang="en-US" sz="1200" kern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/>
              </a:rPr>
              <a:t> </a:t>
            </a:r>
            <a:r>
              <a:rPr kumimoji="1" lang="en-US" altLang="zh-CN" sz="1200" kern="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/>
              </a:rPr>
              <a:t>UPF/SGW</a:t>
            </a:r>
            <a:endParaRPr kumimoji="1" lang="zh-CN" altLang="en-US" sz="1200" kern="0" dirty="0">
              <a:solidFill>
                <a:srgbClr val="FFFFFF"/>
              </a:solidFill>
              <a:latin typeface="TTTGB Medium" panose="020C06030202040F0204" pitchFamily="34" charset="-122"/>
              <a:ea typeface="TTTGB Medium" panose="020C06030202040F0204" pitchFamily="34" charset="-122"/>
              <a:sym typeface="Arial"/>
            </a:endParaRPr>
          </a:p>
        </p:txBody>
      </p:sp>
      <p:sp>
        <p:nvSpPr>
          <p:cNvPr id="167" name="Rectangle 75">
            <a:extLst>
              <a:ext uri="{FF2B5EF4-FFF2-40B4-BE49-F238E27FC236}">
                <a16:creationId xmlns:a16="http://schemas.microsoft.com/office/drawing/2014/main" id="{426C4304-9F50-4BB1-8419-134600696F23}"/>
              </a:ext>
            </a:extLst>
          </p:cNvPr>
          <p:cNvSpPr/>
          <p:nvPr/>
        </p:nvSpPr>
        <p:spPr>
          <a:xfrm>
            <a:off x="4110008" y="6056627"/>
            <a:ext cx="1551220" cy="253137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12185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X86/ARM</a:t>
            </a: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 </a:t>
            </a:r>
            <a:r>
              <a:rPr kumimoji="0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Server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168" name="Rectangle 75">
            <a:extLst>
              <a:ext uri="{FF2B5EF4-FFF2-40B4-BE49-F238E27FC236}">
                <a16:creationId xmlns:a16="http://schemas.microsoft.com/office/drawing/2014/main" id="{320044D6-F636-498A-B853-EE7D7E21CFF7}"/>
              </a:ext>
            </a:extLst>
          </p:cNvPr>
          <p:cNvSpPr/>
          <p:nvPr/>
        </p:nvSpPr>
        <p:spPr>
          <a:xfrm>
            <a:off x="5870442" y="6056627"/>
            <a:ext cx="1540191" cy="253137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12185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Route/Switch</a:t>
            </a:r>
          </a:p>
        </p:txBody>
      </p:sp>
      <p:sp>
        <p:nvSpPr>
          <p:cNvPr id="169" name="Rectangle 75">
            <a:extLst>
              <a:ext uri="{FF2B5EF4-FFF2-40B4-BE49-F238E27FC236}">
                <a16:creationId xmlns:a16="http://schemas.microsoft.com/office/drawing/2014/main" id="{B7EF7376-43C9-4865-A610-2BDF949EFA7D}"/>
              </a:ext>
            </a:extLst>
          </p:cNvPr>
          <p:cNvSpPr/>
          <p:nvPr/>
        </p:nvSpPr>
        <p:spPr>
          <a:xfrm>
            <a:off x="7592243" y="6056627"/>
            <a:ext cx="1408812" cy="253137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12185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GPU/FPGA …</a:t>
            </a:r>
          </a:p>
        </p:txBody>
      </p:sp>
      <p:sp>
        <p:nvSpPr>
          <p:cNvPr id="170" name="Rectangle 121">
            <a:extLst>
              <a:ext uri="{FF2B5EF4-FFF2-40B4-BE49-F238E27FC236}">
                <a16:creationId xmlns:a16="http://schemas.microsoft.com/office/drawing/2014/main" id="{224A5673-17FF-4B95-8BE1-2C3564CCDCC3}"/>
              </a:ext>
            </a:extLst>
          </p:cNvPr>
          <p:cNvSpPr/>
          <p:nvPr/>
        </p:nvSpPr>
        <p:spPr>
          <a:xfrm>
            <a:off x="4110007" y="5740537"/>
            <a:ext cx="4891048" cy="251617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21856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bg1"/>
                </a:solidFill>
                <a:ea typeface="TTTGB Medium" panose="020C06030202040F0204" pitchFamily="34" charset="-122"/>
              </a:rPr>
              <a:t>B</a:t>
            </a:r>
            <a:r>
              <a:rPr lang="en-US" altLang="zh-CN" sz="1100" b="1" kern="0" dirty="0">
                <a:solidFill>
                  <a:schemeClr val="bg1"/>
                </a:solidFill>
                <a:ea typeface="TTTGB Medium" panose="020C06030202040F0204" pitchFamily="34" charset="-122"/>
              </a:rPr>
              <a:t>are-metal, K8S</a:t>
            </a:r>
            <a:r>
              <a:rPr lang="zh-CN" altLang="en-US" sz="1100" b="1" kern="0" dirty="0">
                <a:solidFill>
                  <a:schemeClr val="bg1"/>
                </a:solidFill>
                <a:ea typeface="TTTGB Medium" panose="020C06030202040F0204" pitchFamily="34" charset="-122"/>
              </a:rPr>
              <a:t> </a:t>
            </a:r>
            <a:r>
              <a:rPr lang="en-US" altLang="zh-CN" sz="1100" b="1" kern="0" dirty="0">
                <a:solidFill>
                  <a:schemeClr val="bg1"/>
                </a:solidFill>
                <a:ea typeface="TTTGB Medium" panose="020C06030202040F0204" pitchFamily="34" charset="-122"/>
              </a:rPr>
              <a:t>+ Container, OpenStack/</a:t>
            </a:r>
            <a:r>
              <a:rPr lang="en-US" altLang="zh-CN" sz="1100" b="1" kern="0" dirty="0" err="1">
                <a:solidFill>
                  <a:schemeClr val="bg1"/>
                </a:solidFill>
                <a:ea typeface="TTTGB Medium" panose="020C06030202040F0204" pitchFamily="34" charset="-122"/>
              </a:rPr>
              <a:t>StarlingX</a:t>
            </a:r>
            <a:r>
              <a:rPr lang="en-US" altLang="zh-CN" sz="1100" b="1" kern="0" dirty="0">
                <a:solidFill>
                  <a:schemeClr val="bg1"/>
                </a:solidFill>
                <a:ea typeface="TTTGB Medium" panose="020C06030202040F0204" pitchFamily="34" charset="-122"/>
              </a:rPr>
              <a:t> + KVM, IEC</a:t>
            </a: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9BE4C404-DBE1-4D3F-9913-4C1DBCA4D2FD}"/>
              </a:ext>
            </a:extLst>
          </p:cNvPr>
          <p:cNvSpPr/>
          <p:nvPr/>
        </p:nvSpPr>
        <p:spPr>
          <a:xfrm>
            <a:off x="2179220" y="5694084"/>
            <a:ext cx="2368713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spcAft>
                <a:spcPts val="0"/>
              </a:spcAft>
            </a:pPr>
            <a:r>
              <a:rPr lang="en-US" altLang="zh-CN" sz="1200" b="1" kern="100" spc="4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Times New Roman" panose="02020603050405020304" pitchFamily="18" charset="0"/>
              </a:rPr>
              <a:t>MEC</a:t>
            </a:r>
            <a:r>
              <a:rPr lang="zh-CN" altLang="en-US" sz="1200" b="1" kern="100" spc="4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Times New Roman" panose="02020603050405020304" pitchFamily="18" charset="0"/>
              </a:rPr>
              <a:t> </a:t>
            </a:r>
            <a:endParaRPr lang="en-US" altLang="zh-CN" sz="1200" b="1" kern="100" spc="40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Times New Roman" panose="02020603050405020304" pitchFamily="18" charset="0"/>
            </a:endParaRPr>
          </a:p>
          <a:p>
            <a:pPr lvl="0" algn="ctr">
              <a:lnSpc>
                <a:spcPts val="2000"/>
              </a:lnSpc>
              <a:spcAft>
                <a:spcPts val="0"/>
              </a:spcAft>
            </a:pPr>
            <a:r>
              <a:rPr lang="en-US" altLang="zh-CN" sz="1200" b="1" kern="100" spc="4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Times New Roman" panose="02020603050405020304" pitchFamily="18" charset="0"/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680529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>
            <a:extLst>
              <a:ext uri="{FF2B5EF4-FFF2-40B4-BE49-F238E27FC236}">
                <a16:creationId xmlns:a16="http://schemas.microsoft.com/office/drawing/2014/main" id="{5743AA1C-E642-400A-98F6-1F06D59CE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665" y="15202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b="1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TSEC Open Source and Verification </a:t>
            </a:r>
            <a:endParaRPr lang="zh-CN" altLang="en-US" sz="2800" b="1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16692CC-BDB6-47A0-8277-F2637277C3C8}"/>
              </a:ext>
            </a:extLst>
          </p:cNvPr>
          <p:cNvSpPr txBox="1"/>
          <p:nvPr/>
        </p:nvSpPr>
        <p:spPr>
          <a:xfrm>
            <a:off x="4251495" y="4217091"/>
            <a:ext cx="336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5G</a:t>
            </a:r>
            <a:endParaRPr lang="zh-CN" altLang="en-US" dirty="0"/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7622F99-4310-4AB1-8F10-A42B1F7BC364}"/>
              </a:ext>
            </a:extLst>
          </p:cNvPr>
          <p:cNvSpPr/>
          <p:nvPr/>
        </p:nvSpPr>
        <p:spPr>
          <a:xfrm>
            <a:off x="364233" y="5201618"/>
            <a:ext cx="9937104" cy="1333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 defTabSz="731520">
              <a:lnSpc>
                <a:spcPct val="150000"/>
              </a:lnSpc>
              <a:spcBef>
                <a:spcPts val="1000"/>
              </a:spcBef>
              <a:defRPr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marL="342900" lvl="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2019/06</a:t>
            </a:r>
            <a:r>
              <a:rPr lang="zh-CN" altLang="en-US" sz="16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：</a:t>
            </a:r>
            <a:r>
              <a:rPr lang="en-US" altLang="zh-CN" sz="16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5G MEC/Slice and </a:t>
            </a:r>
            <a:r>
              <a:rPr lang="en-US" altLang="zh-CN" sz="1600" dirty="0" err="1">
                <a:latin typeface="TTTGB Medium" panose="020C06030202040F0204" pitchFamily="34" charset="-122"/>
                <a:ea typeface="TTTGB Medium" panose="020C06030202040F0204" pitchFamily="34" charset="-122"/>
              </a:rPr>
              <a:t>AIoT</a:t>
            </a:r>
            <a:r>
              <a:rPr lang="en-US" altLang="zh-CN" sz="16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 Blueprint Proposal to LFE </a:t>
            </a:r>
            <a:r>
              <a:rPr lang="en-US" altLang="zh-CN" sz="1600" dirty="0" err="1">
                <a:latin typeface="TTTGB Medium" panose="020C06030202040F0204" pitchFamily="34" charset="-122"/>
                <a:ea typeface="TTTGB Medium" panose="020C06030202040F0204" pitchFamily="34" charset="-122"/>
              </a:rPr>
              <a:t>Akraino</a:t>
            </a:r>
            <a:r>
              <a:rPr lang="en-US" altLang="zh-CN" sz="16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 Project</a:t>
            </a:r>
          </a:p>
          <a:p>
            <a:pPr marL="342900" lvl="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2019/06</a:t>
            </a:r>
            <a:r>
              <a:rPr lang="zh-CN" altLang="en-US" sz="16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：</a:t>
            </a:r>
            <a:r>
              <a:rPr lang="en-US" altLang="zh-CN" sz="16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LAB verification for 5G TSEC, and Cloud Gaming demonstration in Shanghai MWC</a:t>
            </a:r>
          </a:p>
          <a:p>
            <a:pPr marL="342900" lvl="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2019/05</a:t>
            </a:r>
            <a:r>
              <a:rPr lang="zh-CN" altLang="en-US" sz="16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：</a:t>
            </a:r>
            <a:r>
              <a:rPr lang="en-US" altLang="zh-CN" sz="1600" dirty="0" err="1">
                <a:latin typeface="TTTGB Medium" panose="020C06030202040F0204" pitchFamily="34" charset="-122"/>
                <a:ea typeface="TTTGB Medium" panose="020C06030202040F0204" pitchFamily="34" charset="-122"/>
              </a:rPr>
              <a:t>AIoT</a:t>
            </a:r>
            <a:r>
              <a:rPr lang="en-US" altLang="zh-CN" sz="16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 in Smart office for Smart Meeting Room prototype shown in Tencent Global Digital Ecosystem Summit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FD318A7-4DC7-4BA3-ACB7-8D6A9F72AD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93" y="3071738"/>
            <a:ext cx="3456384" cy="186943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8656B13-D048-42C9-913B-F0E9D3685F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003" y="2002390"/>
            <a:ext cx="1738990" cy="1656184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3D921232-5F1C-4187-8721-45D658ABF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504" y="2002390"/>
            <a:ext cx="648072" cy="549986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03379028-86AE-49D3-BA2E-9CA3D31554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01337" y="2496172"/>
            <a:ext cx="1310405" cy="1241242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EE426DF6-8525-409C-B140-1754BEA390E2}"/>
              </a:ext>
            </a:extLst>
          </p:cNvPr>
          <p:cNvSpPr txBox="1"/>
          <p:nvPr/>
        </p:nvSpPr>
        <p:spPr>
          <a:xfrm>
            <a:off x="4251495" y="4347717"/>
            <a:ext cx="336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5G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9B4FDF9-BED6-4FB9-A66E-2023C3B625AD}"/>
              </a:ext>
            </a:extLst>
          </p:cNvPr>
          <p:cNvSpPr txBox="1"/>
          <p:nvPr/>
        </p:nvSpPr>
        <p:spPr>
          <a:xfrm>
            <a:off x="8022166" y="1317296"/>
            <a:ext cx="2934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Office</a:t>
            </a:r>
            <a:endParaRPr lang="zh-CN" altLang="en-US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A63054-7447-495A-A8B1-DF5373792E73}"/>
              </a:ext>
            </a:extLst>
          </p:cNvPr>
          <p:cNvSpPr txBox="1"/>
          <p:nvPr/>
        </p:nvSpPr>
        <p:spPr>
          <a:xfrm>
            <a:off x="2639616" y="1300533"/>
            <a:ext cx="2934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Gaming</a:t>
            </a:r>
            <a:endParaRPr lang="zh-CN" altLang="en-US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389CDACB-29F9-4CE9-9517-616885616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077" y="2002390"/>
            <a:ext cx="3493690" cy="196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66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F6136D5-DA4F-E94A-BA15-E172C397BFBD}"/>
              </a:ext>
            </a:extLst>
          </p:cNvPr>
          <p:cNvGrpSpPr/>
          <p:nvPr/>
        </p:nvGrpSpPr>
        <p:grpSpPr>
          <a:xfrm>
            <a:off x="1919536" y="1866897"/>
            <a:ext cx="10441160" cy="2786239"/>
            <a:chOff x="7532710" y="2062262"/>
            <a:chExt cx="15932504" cy="4285293"/>
          </a:xfrm>
        </p:grpSpPr>
        <p:pic>
          <p:nvPicPr>
            <p:cNvPr id="4" name="图片 3" descr="图片包含 纵横字谜, 文字&#10;&#10;描述已自动生成">
              <a:extLst>
                <a:ext uri="{FF2B5EF4-FFF2-40B4-BE49-F238E27FC236}">
                  <a16:creationId xmlns:a16="http://schemas.microsoft.com/office/drawing/2014/main" id="{0717E318-4B55-4049-AADD-BCDFA1925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2710" y="2062262"/>
              <a:ext cx="4285294" cy="428529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2376A4C-8690-CC46-9FA6-627CDAEADCA5}"/>
                </a:ext>
              </a:extLst>
            </p:cNvPr>
            <p:cNvSpPr/>
            <p:nvPr/>
          </p:nvSpPr>
          <p:spPr>
            <a:xfrm>
              <a:off x="12477280" y="3025061"/>
              <a:ext cx="10987934" cy="21064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en-US" altLang="zh-CN" sz="3600" b="1" dirty="0">
                  <a:solidFill>
                    <a:schemeClr val="bg1"/>
                  </a:solidFill>
                  <a:latin typeface="TTTGB Medium" panose="020C06030202040F0204" pitchFamily="34" charset="-122"/>
                  <a:ea typeface="TTTGB Medium" panose="020C06030202040F0204" pitchFamily="34" charset="-122"/>
                </a:rPr>
                <a:t>Tencent 5G and IoT</a:t>
              </a:r>
            </a:p>
            <a:p>
              <a:pPr>
                <a:spcBef>
                  <a:spcPts val="1800"/>
                </a:spcBef>
              </a:pPr>
              <a:r>
                <a:rPr lang="en-US" altLang="zh-CN" sz="3200" b="1" dirty="0">
                  <a:solidFill>
                    <a:schemeClr val="bg1"/>
                  </a:solidFill>
                  <a:latin typeface="TTTGB Medium" panose="020C06030202040F0204" pitchFamily="34" charset="-122"/>
                  <a:ea typeface="TTTGB Medium" panose="020C06030202040F0204" pitchFamily="34" charset="-122"/>
                </a:rPr>
                <a:t>Open &amp; Cooperation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87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E752631-7C47-4D8F-8DB7-AB21018E0CAC}"/>
              </a:ext>
            </a:extLst>
          </p:cNvPr>
          <p:cNvSpPr/>
          <p:nvPr/>
        </p:nvSpPr>
        <p:spPr>
          <a:xfrm>
            <a:off x="2066145" y="3590921"/>
            <a:ext cx="7636279" cy="836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 defTabSz="731520">
              <a:lnSpc>
                <a:spcPct val="150000"/>
              </a:lnSpc>
              <a:spcBef>
                <a:spcPts val="1000"/>
              </a:spcBef>
              <a:defRPr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  <a:buSzPts val="2800"/>
            </a:pPr>
            <a:r>
              <a:rPr lang="en-US" altLang="zh-CN" sz="2000" b="1" dirty="0"/>
              <a:t>LF Edge</a:t>
            </a:r>
          </a:p>
          <a:p>
            <a:pPr lvl="0">
              <a:lnSpc>
                <a:spcPct val="100000"/>
              </a:lnSpc>
              <a:spcAft>
                <a:spcPts val="0"/>
              </a:spcAft>
              <a:buSzPts val="2800"/>
            </a:pPr>
            <a:r>
              <a:rPr lang="en-US" altLang="zh-CN" sz="20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Edge Computing in Linux Foundation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8B0E4CD-B4C4-4D11-8CFF-31FBF19B6AA4}"/>
              </a:ext>
            </a:extLst>
          </p:cNvPr>
          <p:cNvGrpSpPr/>
          <p:nvPr/>
        </p:nvGrpSpPr>
        <p:grpSpPr>
          <a:xfrm>
            <a:off x="5447928" y="2204864"/>
            <a:ext cx="872714" cy="872714"/>
            <a:chOff x="1631504" y="2348880"/>
            <a:chExt cx="872714" cy="872714"/>
          </a:xfrm>
        </p:grpSpPr>
        <p:sp>
          <p:nvSpPr>
            <p:cNvPr id="9" name="Oval 2">
              <a:extLst>
                <a:ext uri="{FF2B5EF4-FFF2-40B4-BE49-F238E27FC236}">
                  <a16:creationId xmlns:a16="http://schemas.microsoft.com/office/drawing/2014/main" id="{35847A2D-D502-4B83-A83A-4C39A7C83043}"/>
                </a:ext>
              </a:extLst>
            </p:cNvPr>
            <p:cNvSpPr/>
            <p:nvPr/>
          </p:nvSpPr>
          <p:spPr>
            <a:xfrm>
              <a:off x="1631504" y="2348880"/>
              <a:ext cx="872714" cy="872714"/>
            </a:xfrm>
            <a:prstGeom prst="ellipse">
              <a:avLst/>
            </a:prstGeom>
            <a:noFill/>
            <a:ln w="12700" cap="flat">
              <a:solidFill>
                <a:srgbClr val="18BDD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endParaRPr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29">
              <a:extLst>
                <a:ext uri="{FF2B5EF4-FFF2-40B4-BE49-F238E27FC236}">
                  <a16:creationId xmlns:a16="http://schemas.microsoft.com/office/drawing/2014/main" id="{718D4199-12BD-4B36-A4EB-A3684B77C8E4}"/>
                </a:ext>
              </a:extLst>
            </p:cNvPr>
            <p:cNvSpPr/>
            <p:nvPr/>
          </p:nvSpPr>
          <p:spPr>
            <a:xfrm>
              <a:off x="1911088" y="2524909"/>
              <a:ext cx="313546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000" b="1">
                  <a:solidFill>
                    <a:srgbClr val="00CC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 sz="2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38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8;p139">
            <a:extLst>
              <a:ext uri="{FF2B5EF4-FFF2-40B4-BE49-F238E27FC236}">
                <a16:creationId xmlns:a16="http://schemas.microsoft.com/office/drawing/2014/main" id="{09F41284-B69B-4F7A-A306-CBB30ACD0DAE}"/>
              </a:ext>
            </a:extLst>
          </p:cNvPr>
          <p:cNvSpPr/>
          <p:nvPr/>
        </p:nvSpPr>
        <p:spPr>
          <a:xfrm>
            <a:off x="721338" y="1295288"/>
            <a:ext cx="112302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Q: What are the top 5 (or more) edge services?</a:t>
            </a:r>
            <a:endParaRPr sz="2000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Gill Sans"/>
              <a:sym typeface="Gill Sans"/>
            </a:endParaRPr>
          </a:p>
        </p:txBody>
      </p:sp>
      <p:sp>
        <p:nvSpPr>
          <p:cNvPr id="5" name="Google Shape;999;p139">
            <a:extLst>
              <a:ext uri="{FF2B5EF4-FFF2-40B4-BE49-F238E27FC236}">
                <a16:creationId xmlns:a16="http://schemas.microsoft.com/office/drawing/2014/main" id="{D98D207F-A8A3-4695-822A-BA9C55023471}"/>
              </a:ext>
            </a:extLst>
          </p:cNvPr>
          <p:cNvSpPr txBox="1">
            <a:spLocks/>
          </p:cNvSpPr>
          <p:nvPr/>
        </p:nvSpPr>
        <p:spPr>
          <a:xfrm>
            <a:off x="839416" y="620688"/>
            <a:ext cx="11711100" cy="44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240"/>
            </a:pPr>
            <a:r>
              <a:rPr lang="en-US" altLang="zh-CN" sz="24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Edge Killer Apps: Non-traditional video + Connected things that move</a:t>
            </a:r>
            <a:endParaRPr lang="en-US" sz="2400" b="1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6" name="Google Shape;1001;p139">
            <a:extLst>
              <a:ext uri="{FF2B5EF4-FFF2-40B4-BE49-F238E27FC236}">
                <a16:creationId xmlns:a16="http://schemas.microsoft.com/office/drawing/2014/main" id="{835A19AC-E0DE-460D-9233-C01608DA1A23}"/>
              </a:ext>
            </a:extLst>
          </p:cNvPr>
          <p:cNvSpPr txBox="1">
            <a:spLocks/>
          </p:cNvSpPr>
          <p:nvPr/>
        </p:nvSpPr>
        <p:spPr>
          <a:xfrm>
            <a:off x="7248128" y="2276872"/>
            <a:ext cx="4496823" cy="4356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99"/>
              <a:buFont typeface="Arial" panose="020B0604020202020204" pitchFamily="34" charset="0"/>
              <a:buChar char="›"/>
            </a:pPr>
            <a:r>
              <a:rPr lang="en-US" sz="1799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Many metro locations within 20ms of parts of populations…</a:t>
            </a:r>
            <a:endParaRPr lang="en-US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99"/>
              <a:buFont typeface="Arial" panose="020B0604020202020204" pitchFamily="34" charset="0"/>
              <a:buChar char="›"/>
            </a:pPr>
            <a:r>
              <a:rPr lang="en-US" sz="1799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Telecoms have advantage of COs, cell sites, cell backhaul aggregation, fixed backhaul, street cabinets, etc. much closer to users </a:t>
            </a:r>
            <a:endParaRPr lang="en-US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99"/>
              <a:buFont typeface="Arial" panose="020B0604020202020204" pitchFamily="34" charset="0"/>
              <a:buChar char="›"/>
            </a:pPr>
            <a:r>
              <a:rPr lang="en-US" sz="1799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Edge enhanced apps include many elements: natural language, facial recognition, immersive experience, swarming</a:t>
            </a:r>
            <a:endParaRPr lang="en-US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  <a:p>
            <a:pPr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99"/>
              <a:buFont typeface="Arial" panose="020B0604020202020204" pitchFamily="34" charset="0"/>
              <a:buChar char="›"/>
            </a:pPr>
            <a:r>
              <a:rPr lang="en-US" sz="1799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Big (too much) bandwidth top driver</a:t>
            </a:r>
            <a:endParaRPr lang="en-US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  <a:p>
            <a:pPr indent="-114363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99"/>
              <a:buFont typeface="Arial" panose="020B0604020202020204" pitchFamily="34" charset="0"/>
              <a:buNone/>
            </a:pPr>
            <a:endParaRPr lang="en-US" sz="1799" dirty="0">
              <a:solidFill>
                <a:srgbClr val="58595B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cxnSp>
        <p:nvCxnSpPr>
          <p:cNvPr id="7" name="Google Shape;1002;p139">
            <a:extLst>
              <a:ext uri="{FF2B5EF4-FFF2-40B4-BE49-F238E27FC236}">
                <a16:creationId xmlns:a16="http://schemas.microsoft.com/office/drawing/2014/main" id="{16D05F3E-876B-4A9F-A7CB-AEA637096CB0}"/>
              </a:ext>
            </a:extLst>
          </p:cNvPr>
          <p:cNvCxnSpPr/>
          <p:nvPr/>
        </p:nvCxnSpPr>
        <p:spPr>
          <a:xfrm>
            <a:off x="6818123" y="2012644"/>
            <a:ext cx="0" cy="43266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Google Shape;1004;p139">
            <a:extLst>
              <a:ext uri="{FF2B5EF4-FFF2-40B4-BE49-F238E27FC236}">
                <a16:creationId xmlns:a16="http://schemas.microsoft.com/office/drawing/2014/main" id="{13F3C163-9686-4E5E-A9E0-8B777464E85E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49" y="1882772"/>
            <a:ext cx="6097547" cy="4645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5161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25861-9DBE-4EB9-9613-0991B43B7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922" y="143214"/>
            <a:ext cx="10515600" cy="13255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rgbClr val="168FDF"/>
              </a:buClr>
              <a:buSzPts val="3600"/>
            </a:pPr>
            <a:r>
              <a:rPr lang="en-US" altLang="zh-CN" sz="28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LF Edge – New umbrella for Edge Projects</a:t>
            </a:r>
          </a:p>
        </p:txBody>
      </p:sp>
      <p:sp>
        <p:nvSpPr>
          <p:cNvPr id="91" name="Google Shape;1477;p144">
            <a:extLst>
              <a:ext uri="{FF2B5EF4-FFF2-40B4-BE49-F238E27FC236}">
                <a16:creationId xmlns:a16="http://schemas.microsoft.com/office/drawing/2014/main" id="{DBAECE9E-C5F1-4DC6-9026-2E9E67D6EF2F}"/>
              </a:ext>
            </a:extLst>
          </p:cNvPr>
          <p:cNvSpPr/>
          <p:nvPr/>
        </p:nvSpPr>
        <p:spPr>
          <a:xfrm>
            <a:off x="4312636" y="2251085"/>
            <a:ext cx="5987400" cy="3927000"/>
          </a:xfrm>
          <a:prstGeom prst="rect">
            <a:avLst/>
          </a:prstGeom>
          <a:solidFill>
            <a:srgbClr val="F2F2F2"/>
          </a:solidFill>
          <a:ln w="28575" cap="flat" cmpd="sng">
            <a:solidFill>
              <a:srgbClr val="A044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endParaRPr sz="1600" b="0" i="0" u="none" strike="noStrike" cap="none">
              <a:solidFill>
                <a:srgbClr val="000000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Gill Sans"/>
              <a:sym typeface="Gill Sans"/>
            </a:endParaRPr>
          </a:p>
        </p:txBody>
      </p:sp>
      <p:sp>
        <p:nvSpPr>
          <p:cNvPr id="92" name="Google Shape;1478;p144">
            <a:extLst>
              <a:ext uri="{FF2B5EF4-FFF2-40B4-BE49-F238E27FC236}">
                <a16:creationId xmlns:a16="http://schemas.microsoft.com/office/drawing/2014/main" id="{63F7A4D5-57A0-43DA-A2F6-2F3087B11722}"/>
              </a:ext>
            </a:extLst>
          </p:cNvPr>
          <p:cNvSpPr/>
          <p:nvPr/>
        </p:nvSpPr>
        <p:spPr>
          <a:xfrm>
            <a:off x="2135560" y="2333989"/>
            <a:ext cx="8032800" cy="703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A044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Interoperability between IoT devices and applications</a:t>
            </a:r>
            <a:endParaRPr sz="1200" b="0" i="0" u="none" strike="noStrike" cap="none">
              <a:solidFill>
                <a:srgbClr val="000000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Arial"/>
              <a:sym typeface="Arial"/>
            </a:endParaRPr>
          </a:p>
        </p:txBody>
      </p:sp>
      <p:sp>
        <p:nvSpPr>
          <p:cNvPr id="93" name="Google Shape;1479;p144">
            <a:extLst>
              <a:ext uri="{FF2B5EF4-FFF2-40B4-BE49-F238E27FC236}">
                <a16:creationId xmlns:a16="http://schemas.microsoft.com/office/drawing/2014/main" id="{A9EC3018-F3C2-4DDA-8326-6B37E144B8E7}"/>
              </a:ext>
            </a:extLst>
          </p:cNvPr>
          <p:cNvSpPr/>
          <p:nvPr/>
        </p:nvSpPr>
        <p:spPr>
          <a:xfrm>
            <a:off x="2135560" y="4319533"/>
            <a:ext cx="1600800" cy="741000"/>
          </a:xfrm>
          <a:prstGeom prst="rect">
            <a:avLst/>
          </a:prstGeom>
          <a:noFill/>
          <a:ln w="2857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Gill Sans"/>
              <a:buNone/>
            </a:pPr>
            <a:r>
              <a:rPr lang="en-US" sz="1000" b="0" i="0" u="none" strike="noStrike" cap="none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Lightweight real-time </a:t>
            </a:r>
            <a:endParaRPr sz="1200" b="0" i="0" u="none" strike="noStrike" cap="none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Gill Sans"/>
              <a:buNone/>
            </a:pPr>
            <a:r>
              <a:rPr lang="en-US" sz="1000" b="0" i="0" u="none" strike="noStrike" cap="none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hypervisor</a:t>
            </a:r>
            <a:endParaRPr sz="1200" b="0" i="0" u="none" strike="noStrike" cap="none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Arial"/>
              <a:sym typeface="Arial"/>
            </a:endParaRPr>
          </a:p>
        </p:txBody>
      </p:sp>
      <p:pic>
        <p:nvPicPr>
          <p:cNvPr id="94" name="Google Shape;1480;p144" descr="Image result for edgex foundry">
            <a:extLst>
              <a:ext uri="{FF2B5EF4-FFF2-40B4-BE49-F238E27FC236}">
                <a16:creationId xmlns:a16="http://schemas.microsoft.com/office/drawing/2014/main" id="{3A3F5CFB-57CA-483E-A4C3-518E740639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8430" y="2409837"/>
            <a:ext cx="2725705" cy="29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1481;p144" descr="Image result for akraino edge stack">
            <a:extLst>
              <a:ext uri="{FF2B5EF4-FFF2-40B4-BE49-F238E27FC236}">
                <a16:creationId xmlns:a16="http://schemas.microsoft.com/office/drawing/2014/main" id="{27209287-0DA3-4E79-91AC-E484B79AED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938" y="3485490"/>
            <a:ext cx="2061442" cy="122675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1482;p144">
            <a:extLst>
              <a:ext uri="{FF2B5EF4-FFF2-40B4-BE49-F238E27FC236}">
                <a16:creationId xmlns:a16="http://schemas.microsoft.com/office/drawing/2014/main" id="{228CE3D2-EB8F-4A45-B55A-65CCD6696CE1}"/>
              </a:ext>
            </a:extLst>
          </p:cNvPr>
          <p:cNvSpPr txBox="1"/>
          <p:nvPr/>
        </p:nvSpPr>
        <p:spPr>
          <a:xfrm>
            <a:off x="443635" y="2463220"/>
            <a:ext cx="1715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lang="en-US" sz="1200" b="1" i="0" u="none" strike="noStrike" cap="none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Application Interoperability</a:t>
            </a:r>
            <a:endParaRPr sz="1050" b="1" i="0" u="none" strike="noStrike" cap="none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Arial"/>
              <a:sym typeface="Arial"/>
            </a:endParaRPr>
          </a:p>
        </p:txBody>
      </p:sp>
      <p:sp>
        <p:nvSpPr>
          <p:cNvPr id="97" name="Google Shape;1483;p144">
            <a:extLst>
              <a:ext uri="{FF2B5EF4-FFF2-40B4-BE49-F238E27FC236}">
                <a16:creationId xmlns:a16="http://schemas.microsoft.com/office/drawing/2014/main" id="{6CDCCEF3-94FB-434C-84DB-864684306A36}"/>
              </a:ext>
            </a:extLst>
          </p:cNvPr>
          <p:cNvSpPr txBox="1"/>
          <p:nvPr/>
        </p:nvSpPr>
        <p:spPr>
          <a:xfrm>
            <a:off x="731105" y="3484053"/>
            <a:ext cx="6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lang="en-US" sz="1200" b="1" i="0" u="none" strike="noStrike" cap="none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OS</a:t>
            </a:r>
            <a:endParaRPr sz="1050" b="1" i="0" u="none" strike="noStrike" cap="none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Arial"/>
              <a:sym typeface="Arial"/>
            </a:endParaRPr>
          </a:p>
        </p:txBody>
      </p:sp>
      <p:sp>
        <p:nvSpPr>
          <p:cNvPr id="98" name="Google Shape;1484;p144">
            <a:extLst>
              <a:ext uri="{FF2B5EF4-FFF2-40B4-BE49-F238E27FC236}">
                <a16:creationId xmlns:a16="http://schemas.microsoft.com/office/drawing/2014/main" id="{B4DB1641-3C22-44E9-B587-ADFAA8E11842}"/>
              </a:ext>
            </a:extLst>
          </p:cNvPr>
          <p:cNvSpPr txBox="1"/>
          <p:nvPr/>
        </p:nvSpPr>
        <p:spPr>
          <a:xfrm>
            <a:off x="443636" y="4469991"/>
            <a:ext cx="137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lang="en-US" sz="1200" b="1" i="0" u="none" strike="noStrike" cap="none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Hypervisor</a:t>
            </a:r>
            <a:endParaRPr sz="1050" b="1" i="0" u="none" strike="noStrike" cap="none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Arial"/>
              <a:sym typeface="Arial"/>
            </a:endParaRPr>
          </a:p>
        </p:txBody>
      </p:sp>
      <p:sp>
        <p:nvSpPr>
          <p:cNvPr id="99" name="Google Shape;1485;p144">
            <a:extLst>
              <a:ext uri="{FF2B5EF4-FFF2-40B4-BE49-F238E27FC236}">
                <a16:creationId xmlns:a16="http://schemas.microsoft.com/office/drawing/2014/main" id="{F24D112E-46ED-49D0-8CDB-571855857083}"/>
              </a:ext>
            </a:extLst>
          </p:cNvPr>
          <p:cNvSpPr txBox="1"/>
          <p:nvPr/>
        </p:nvSpPr>
        <p:spPr>
          <a:xfrm>
            <a:off x="443635" y="4998650"/>
            <a:ext cx="1562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lang="en-US" sz="1200" b="1" i="0" u="none" strike="noStrike" cap="none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Device Provisioning</a:t>
            </a:r>
            <a:endParaRPr sz="1050" b="1" i="0" u="none" strike="noStrike" cap="none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Arial"/>
              <a:sym typeface="Arial"/>
            </a:endParaRPr>
          </a:p>
        </p:txBody>
      </p:sp>
      <p:sp>
        <p:nvSpPr>
          <p:cNvPr id="100" name="Google Shape;1487;p144">
            <a:extLst>
              <a:ext uri="{FF2B5EF4-FFF2-40B4-BE49-F238E27FC236}">
                <a16:creationId xmlns:a16="http://schemas.microsoft.com/office/drawing/2014/main" id="{16C8D985-06E2-44D3-AC4D-6C999ADF13CA}"/>
              </a:ext>
            </a:extLst>
          </p:cNvPr>
          <p:cNvSpPr txBox="1"/>
          <p:nvPr/>
        </p:nvSpPr>
        <p:spPr>
          <a:xfrm>
            <a:off x="443634" y="5860510"/>
            <a:ext cx="171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lang="en-US" sz="1200" b="1" i="0" u="none" strike="noStrike" cap="none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Infrastructure</a:t>
            </a:r>
            <a:endParaRPr sz="1050" b="1" i="0" u="none" strike="noStrike" cap="none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Arial"/>
              <a:sym typeface="Arial"/>
            </a:endParaRPr>
          </a:p>
        </p:txBody>
      </p:sp>
      <p:sp>
        <p:nvSpPr>
          <p:cNvPr id="101" name="Google Shape;1489;p144">
            <a:extLst>
              <a:ext uri="{FF2B5EF4-FFF2-40B4-BE49-F238E27FC236}">
                <a16:creationId xmlns:a16="http://schemas.microsoft.com/office/drawing/2014/main" id="{99D7863E-35B7-43DA-B502-6890DB30A75D}"/>
              </a:ext>
            </a:extLst>
          </p:cNvPr>
          <p:cNvSpPr txBox="1"/>
          <p:nvPr/>
        </p:nvSpPr>
        <p:spPr>
          <a:xfrm>
            <a:off x="3091179" y="6225968"/>
            <a:ext cx="9783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DB8"/>
              </a:buClr>
              <a:buSzPts val="1050"/>
              <a:buFont typeface="Gill Sans"/>
              <a:buNone/>
            </a:pPr>
            <a:r>
              <a:rPr lang="en-US" sz="1050" b="1" i="0" u="none" strike="noStrike" cap="none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Control Edge</a:t>
            </a:r>
            <a:endParaRPr sz="1400" b="1" i="0" u="none" strike="noStrike" cap="none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Arial"/>
              <a:sym typeface="Arial"/>
            </a:endParaRPr>
          </a:p>
        </p:txBody>
      </p:sp>
      <p:sp>
        <p:nvSpPr>
          <p:cNvPr id="102" name="Google Shape;1490;p144">
            <a:extLst>
              <a:ext uri="{FF2B5EF4-FFF2-40B4-BE49-F238E27FC236}">
                <a16:creationId xmlns:a16="http://schemas.microsoft.com/office/drawing/2014/main" id="{214CD4B9-96C7-4CBF-B689-EFA2CF1508E9}"/>
              </a:ext>
            </a:extLst>
          </p:cNvPr>
          <p:cNvSpPr txBox="1"/>
          <p:nvPr/>
        </p:nvSpPr>
        <p:spPr>
          <a:xfrm>
            <a:off x="4718437" y="6225968"/>
            <a:ext cx="19170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DB8"/>
              </a:buClr>
              <a:buSzPts val="1050"/>
              <a:buFont typeface="Gill Sans"/>
              <a:buNone/>
            </a:pPr>
            <a:r>
              <a:rPr lang="en-US" sz="1100" b="1" i="0" u="none" strike="noStrike" cap="none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Gateways (Thin and Thick)</a:t>
            </a:r>
            <a:endParaRPr sz="1200" b="1" i="0" u="none" strike="noStrike" cap="none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Gill Sans"/>
              <a:sym typeface="Gill Sans"/>
            </a:endParaRPr>
          </a:p>
        </p:txBody>
      </p:sp>
      <p:sp>
        <p:nvSpPr>
          <p:cNvPr id="103" name="Google Shape;1491;p144">
            <a:extLst>
              <a:ext uri="{FF2B5EF4-FFF2-40B4-BE49-F238E27FC236}">
                <a16:creationId xmlns:a16="http://schemas.microsoft.com/office/drawing/2014/main" id="{EABDDE40-3E15-44AA-9C0B-FA795788D6FD}"/>
              </a:ext>
            </a:extLst>
          </p:cNvPr>
          <p:cNvSpPr txBox="1"/>
          <p:nvPr/>
        </p:nvSpPr>
        <p:spPr>
          <a:xfrm>
            <a:off x="6727751" y="6225968"/>
            <a:ext cx="11922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DB8"/>
              </a:buClr>
              <a:buSzPts val="1050"/>
              <a:buFont typeface="Gill Sans"/>
              <a:buNone/>
            </a:pPr>
            <a:r>
              <a:rPr lang="en-US" sz="1100" b="1" i="0" u="none" strike="noStrike" cap="none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Industrial/ Telco Radio Edge/HCI</a:t>
            </a:r>
            <a:endParaRPr sz="1200" b="1" i="0" u="none" strike="noStrike" cap="none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Gill Sans"/>
              <a:sym typeface="Gill Sans"/>
            </a:endParaRPr>
          </a:p>
        </p:txBody>
      </p:sp>
      <p:sp>
        <p:nvSpPr>
          <p:cNvPr id="104" name="Google Shape;1492;p144">
            <a:extLst>
              <a:ext uri="{FF2B5EF4-FFF2-40B4-BE49-F238E27FC236}">
                <a16:creationId xmlns:a16="http://schemas.microsoft.com/office/drawing/2014/main" id="{99B8F91D-FFB8-44C1-B37F-2943ED50CE46}"/>
              </a:ext>
            </a:extLst>
          </p:cNvPr>
          <p:cNvSpPr txBox="1"/>
          <p:nvPr/>
        </p:nvSpPr>
        <p:spPr>
          <a:xfrm>
            <a:off x="7923080" y="6225968"/>
            <a:ext cx="727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DB8"/>
              </a:buClr>
              <a:buSzPts val="1050"/>
              <a:buFont typeface="Gill Sans"/>
              <a:buNone/>
            </a:pPr>
            <a:r>
              <a:rPr lang="en-US" sz="1100" b="1" i="0" u="none" strike="noStrike" cap="none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MDC Edge</a:t>
            </a:r>
            <a:endParaRPr sz="1600" b="1" i="0" u="none" strike="noStrike" cap="none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Arial"/>
              <a:sym typeface="Arial"/>
            </a:endParaRPr>
          </a:p>
        </p:txBody>
      </p:sp>
      <p:sp>
        <p:nvSpPr>
          <p:cNvPr id="105" name="Google Shape;1493;p144">
            <a:extLst>
              <a:ext uri="{FF2B5EF4-FFF2-40B4-BE49-F238E27FC236}">
                <a16:creationId xmlns:a16="http://schemas.microsoft.com/office/drawing/2014/main" id="{7C52A3A2-8BEB-42C4-962D-83466B377A8A}"/>
              </a:ext>
            </a:extLst>
          </p:cNvPr>
          <p:cNvSpPr txBox="1"/>
          <p:nvPr/>
        </p:nvSpPr>
        <p:spPr>
          <a:xfrm>
            <a:off x="8694659" y="6225968"/>
            <a:ext cx="8802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DB8"/>
              </a:buClr>
              <a:buSzPts val="1050"/>
              <a:buFont typeface="Gill Sans"/>
              <a:buNone/>
            </a:pPr>
            <a:r>
              <a:rPr lang="en-US" sz="1100" b="1" i="0" u="none" strike="noStrike" cap="none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On-Prem DC Edge</a:t>
            </a:r>
            <a:endParaRPr sz="1600" b="1" i="0" u="none" strike="noStrike" cap="none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Arial"/>
              <a:sym typeface="Arial"/>
            </a:endParaRPr>
          </a:p>
        </p:txBody>
      </p:sp>
      <p:sp>
        <p:nvSpPr>
          <p:cNvPr id="106" name="Google Shape;1494;p144">
            <a:extLst>
              <a:ext uri="{FF2B5EF4-FFF2-40B4-BE49-F238E27FC236}">
                <a16:creationId xmlns:a16="http://schemas.microsoft.com/office/drawing/2014/main" id="{57AE10FB-F19E-4344-A06D-6A4BA79EE6AC}"/>
              </a:ext>
            </a:extLst>
          </p:cNvPr>
          <p:cNvSpPr txBox="1"/>
          <p:nvPr/>
        </p:nvSpPr>
        <p:spPr>
          <a:xfrm>
            <a:off x="9507726" y="6225968"/>
            <a:ext cx="1124777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DB8"/>
              </a:buClr>
              <a:buSzPts val="1050"/>
              <a:buFont typeface="Gill Sans"/>
              <a:buNone/>
            </a:pPr>
            <a:r>
              <a:rPr lang="en-US" sz="1100" b="1" i="0" u="none" strike="noStrike" cap="none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Telco/Cloud Edge</a:t>
            </a:r>
            <a:endParaRPr sz="1600" b="1" i="0" u="none" strike="noStrike" cap="none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Arial"/>
              <a:sym typeface="Arial"/>
            </a:endParaRPr>
          </a:p>
        </p:txBody>
      </p:sp>
      <p:pic>
        <p:nvPicPr>
          <p:cNvPr id="107" name="Google Shape;1495;p144" descr="Image result for acrn logo">
            <a:extLst>
              <a:ext uri="{FF2B5EF4-FFF2-40B4-BE49-F238E27FC236}">
                <a16:creationId xmlns:a16="http://schemas.microsoft.com/office/drawing/2014/main" id="{17278725-81A3-4A91-871F-FF1852E2186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76063" y="4688206"/>
            <a:ext cx="322350" cy="29651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496;p144">
            <a:extLst>
              <a:ext uri="{FF2B5EF4-FFF2-40B4-BE49-F238E27FC236}">
                <a16:creationId xmlns:a16="http://schemas.microsoft.com/office/drawing/2014/main" id="{C2B054E3-3FC2-46D1-B07B-8EEF271E8C36}"/>
              </a:ext>
            </a:extLst>
          </p:cNvPr>
          <p:cNvSpPr/>
          <p:nvPr/>
        </p:nvSpPr>
        <p:spPr>
          <a:xfrm>
            <a:off x="2135560" y="5125369"/>
            <a:ext cx="1676700" cy="670800"/>
          </a:xfrm>
          <a:prstGeom prst="rect">
            <a:avLst/>
          </a:prstGeom>
          <a:noFill/>
          <a:ln w="2857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</a:pPr>
            <a:r>
              <a:rPr lang="en-US" sz="900" b="0" i="0" u="none" strike="noStrike" cap="none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Trusted device onboarding across dynamic supply chain via </a:t>
            </a:r>
            <a:r>
              <a:rPr lang="en-US" sz="900" b="0" i="0" u="sng" strike="noStrike" cap="none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  <a:hlinkClick r:id="rId6"/>
              </a:rPr>
              <a:t>Intel-Arm collaboration</a:t>
            </a:r>
            <a:endParaRPr sz="900" b="0" i="0" u="none" strike="noStrike" cap="none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Gill Sans"/>
              <a:sym typeface="Gill Sans"/>
            </a:endParaRPr>
          </a:p>
        </p:txBody>
      </p:sp>
      <p:cxnSp>
        <p:nvCxnSpPr>
          <p:cNvPr id="109" name="Google Shape;1497;p144">
            <a:extLst>
              <a:ext uri="{FF2B5EF4-FFF2-40B4-BE49-F238E27FC236}">
                <a16:creationId xmlns:a16="http://schemas.microsoft.com/office/drawing/2014/main" id="{933545A1-F42E-41BC-8EC1-9DCE451A9E00}"/>
              </a:ext>
            </a:extLst>
          </p:cNvPr>
          <p:cNvCxnSpPr/>
          <p:nvPr/>
        </p:nvCxnSpPr>
        <p:spPr>
          <a:xfrm>
            <a:off x="1728510" y="6045176"/>
            <a:ext cx="2505900" cy="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0" name="Google Shape;1498;p144">
            <a:extLst>
              <a:ext uri="{FF2B5EF4-FFF2-40B4-BE49-F238E27FC236}">
                <a16:creationId xmlns:a16="http://schemas.microsoft.com/office/drawing/2014/main" id="{D1F14822-D2D6-474B-92A4-B1BA0BA1FE88}"/>
              </a:ext>
            </a:extLst>
          </p:cNvPr>
          <p:cNvCxnSpPr/>
          <p:nvPr/>
        </p:nvCxnSpPr>
        <p:spPr>
          <a:xfrm>
            <a:off x="1647731" y="5466066"/>
            <a:ext cx="396000" cy="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499;p144">
            <a:extLst>
              <a:ext uri="{FF2B5EF4-FFF2-40B4-BE49-F238E27FC236}">
                <a16:creationId xmlns:a16="http://schemas.microsoft.com/office/drawing/2014/main" id="{9C57864B-1BC9-4C96-8B7C-989C4EFAEB22}"/>
              </a:ext>
            </a:extLst>
          </p:cNvPr>
          <p:cNvCxnSpPr/>
          <p:nvPr/>
        </p:nvCxnSpPr>
        <p:spPr>
          <a:xfrm>
            <a:off x="1728510" y="2651039"/>
            <a:ext cx="322200" cy="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2" name="Google Shape;1500;p144">
            <a:extLst>
              <a:ext uri="{FF2B5EF4-FFF2-40B4-BE49-F238E27FC236}">
                <a16:creationId xmlns:a16="http://schemas.microsoft.com/office/drawing/2014/main" id="{3FD5DDC7-D66F-4625-83DD-94D837B03BF1}"/>
              </a:ext>
            </a:extLst>
          </p:cNvPr>
          <p:cNvCxnSpPr/>
          <p:nvPr/>
        </p:nvCxnSpPr>
        <p:spPr>
          <a:xfrm>
            <a:off x="1301556" y="3652698"/>
            <a:ext cx="767400" cy="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" name="Google Shape;1501;p144">
            <a:extLst>
              <a:ext uri="{FF2B5EF4-FFF2-40B4-BE49-F238E27FC236}">
                <a16:creationId xmlns:a16="http://schemas.microsoft.com/office/drawing/2014/main" id="{1B3D8720-CDC9-4D52-A829-A2B8DF78F773}"/>
              </a:ext>
            </a:extLst>
          </p:cNvPr>
          <p:cNvCxnSpPr/>
          <p:nvPr/>
        </p:nvCxnSpPr>
        <p:spPr>
          <a:xfrm>
            <a:off x="1685213" y="4652789"/>
            <a:ext cx="374700" cy="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" name="Google Shape;1502;p144">
            <a:extLst>
              <a:ext uri="{FF2B5EF4-FFF2-40B4-BE49-F238E27FC236}">
                <a16:creationId xmlns:a16="http://schemas.microsoft.com/office/drawing/2014/main" id="{11B5FB24-9806-4D78-B689-067B4925CBA7}"/>
              </a:ext>
            </a:extLst>
          </p:cNvPr>
          <p:cNvCxnSpPr>
            <a:stCxn id="92" idx="3"/>
            <a:endCxn id="91" idx="3"/>
          </p:cNvCxnSpPr>
          <p:nvPr/>
        </p:nvCxnSpPr>
        <p:spPr>
          <a:xfrm>
            <a:off x="10168360" y="2685589"/>
            <a:ext cx="131700" cy="1529100"/>
          </a:xfrm>
          <a:prstGeom prst="bentConnector3">
            <a:avLst>
              <a:gd name="adj1" fmla="val 1455622"/>
            </a:avLst>
          </a:prstGeom>
          <a:noFill/>
          <a:ln w="38100" cap="flat" cmpd="sng">
            <a:solidFill>
              <a:srgbClr val="9164CC"/>
            </a:solidFill>
            <a:prstDash val="solid"/>
            <a:miter lim="800000"/>
            <a:headEnd type="stealth" w="med" len="med"/>
            <a:tailEnd type="stealth" w="med" len="med"/>
          </a:ln>
        </p:spPr>
      </p:cxnSp>
      <p:sp>
        <p:nvSpPr>
          <p:cNvPr id="115" name="Google Shape;1503;p144">
            <a:extLst>
              <a:ext uri="{FF2B5EF4-FFF2-40B4-BE49-F238E27FC236}">
                <a16:creationId xmlns:a16="http://schemas.microsoft.com/office/drawing/2014/main" id="{500F4783-DDF6-4383-A799-8B29F68BD85C}"/>
              </a:ext>
            </a:extLst>
          </p:cNvPr>
          <p:cNvSpPr txBox="1"/>
          <p:nvPr/>
        </p:nvSpPr>
        <p:spPr>
          <a:xfrm>
            <a:off x="10336806" y="2826881"/>
            <a:ext cx="17160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Gill Sans"/>
              <a:buNone/>
            </a:pPr>
            <a:r>
              <a:rPr lang="en-US" sz="1200" b="1" i="0" u="none" strike="noStrike" cap="none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API coordination for intelligent orchestration of IoT edge workloads</a:t>
            </a:r>
            <a:endParaRPr sz="1200" b="0" i="0" u="none" strike="noStrike" cap="none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Arial"/>
              <a:sym typeface="Arial"/>
            </a:endParaRPr>
          </a:p>
        </p:txBody>
      </p:sp>
      <p:sp>
        <p:nvSpPr>
          <p:cNvPr id="116" name="Google Shape;1504;p144">
            <a:extLst>
              <a:ext uri="{FF2B5EF4-FFF2-40B4-BE49-F238E27FC236}">
                <a16:creationId xmlns:a16="http://schemas.microsoft.com/office/drawing/2014/main" id="{6F69FCA3-A4FD-43E1-B69A-83DD2251CB4B}"/>
              </a:ext>
            </a:extLst>
          </p:cNvPr>
          <p:cNvSpPr/>
          <p:nvPr/>
        </p:nvSpPr>
        <p:spPr>
          <a:xfrm>
            <a:off x="2135560" y="1922392"/>
            <a:ext cx="8164500" cy="240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A044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Edge Computing Glossary</a:t>
            </a:r>
            <a:endParaRPr sz="1200" b="0" i="0" u="none" strike="noStrike" cap="none">
              <a:solidFill>
                <a:srgbClr val="000000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Arial"/>
              <a:sym typeface="Arial"/>
            </a:endParaRPr>
          </a:p>
        </p:txBody>
      </p:sp>
      <p:sp>
        <p:nvSpPr>
          <p:cNvPr id="117" name="Google Shape;1505;p144">
            <a:extLst>
              <a:ext uri="{FF2B5EF4-FFF2-40B4-BE49-F238E27FC236}">
                <a16:creationId xmlns:a16="http://schemas.microsoft.com/office/drawing/2014/main" id="{CD039A2E-DD3A-4900-8BC4-E184817A9703}"/>
              </a:ext>
            </a:extLst>
          </p:cNvPr>
          <p:cNvSpPr/>
          <p:nvPr/>
        </p:nvSpPr>
        <p:spPr>
          <a:xfrm>
            <a:off x="6880658" y="4649116"/>
            <a:ext cx="3296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Application and network provisioning and orchestration</a:t>
            </a:r>
            <a:endParaRPr sz="1100" b="0" i="0" u="none" strike="noStrike" cap="none" dirty="0">
              <a:solidFill>
                <a:srgbClr val="000000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Arial"/>
              <a:sym typeface="Arial"/>
            </a:endParaRPr>
          </a:p>
        </p:txBody>
      </p:sp>
      <p:sp>
        <p:nvSpPr>
          <p:cNvPr id="118" name="Google Shape;1506;p144">
            <a:extLst>
              <a:ext uri="{FF2B5EF4-FFF2-40B4-BE49-F238E27FC236}">
                <a16:creationId xmlns:a16="http://schemas.microsoft.com/office/drawing/2014/main" id="{20AC44A4-E9B9-4324-874E-EBA33276141B}"/>
              </a:ext>
            </a:extLst>
          </p:cNvPr>
          <p:cNvSpPr/>
          <p:nvPr/>
        </p:nvSpPr>
        <p:spPr>
          <a:xfrm>
            <a:off x="2118079" y="3071828"/>
            <a:ext cx="1627500" cy="115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lang="en-US" sz="1200" b="0" i="0" u="none" strike="noStrike" cap="none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Edge OS</a:t>
            </a:r>
            <a:endParaRPr sz="1200" b="0" i="0" u="none" strike="noStrike" cap="none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Arial"/>
              <a:sym typeface="Arial"/>
            </a:endParaRPr>
          </a:p>
        </p:txBody>
      </p:sp>
      <p:pic>
        <p:nvPicPr>
          <p:cNvPr id="119" name="Google Shape;1507;p144" descr="Image result for vmware photon">
            <a:extLst>
              <a:ext uri="{FF2B5EF4-FFF2-40B4-BE49-F238E27FC236}">
                <a16:creationId xmlns:a16="http://schemas.microsoft.com/office/drawing/2014/main" id="{4E3116A6-4594-43D4-B24D-FA65204E9C9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41327" y="3860562"/>
            <a:ext cx="1074436" cy="34285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508;p144">
            <a:extLst>
              <a:ext uri="{FF2B5EF4-FFF2-40B4-BE49-F238E27FC236}">
                <a16:creationId xmlns:a16="http://schemas.microsoft.com/office/drawing/2014/main" id="{630AE9A2-69E7-4D00-90A9-50CC56AC8AFA}"/>
              </a:ext>
            </a:extLst>
          </p:cNvPr>
          <p:cNvSpPr/>
          <p:nvPr/>
        </p:nvSpPr>
        <p:spPr>
          <a:xfrm>
            <a:off x="3812148" y="3037173"/>
            <a:ext cx="1934700" cy="3141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OR</a:t>
            </a:r>
            <a:endParaRPr sz="1200" b="0" i="0" u="none" strike="noStrike" cap="none">
              <a:solidFill>
                <a:srgbClr val="000000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Arial"/>
              <a:sym typeface="Arial"/>
            </a:endParaRPr>
          </a:p>
        </p:txBody>
      </p:sp>
      <p:pic>
        <p:nvPicPr>
          <p:cNvPr id="121" name="Google Shape;1509;p144" descr="Image result for zephyr">
            <a:extLst>
              <a:ext uri="{FF2B5EF4-FFF2-40B4-BE49-F238E27FC236}">
                <a16:creationId xmlns:a16="http://schemas.microsoft.com/office/drawing/2014/main" id="{068784C9-23F7-440D-B0B2-141BB56BC6B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144569" y="3257166"/>
            <a:ext cx="1208463" cy="6084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511;p144">
            <a:extLst>
              <a:ext uri="{FF2B5EF4-FFF2-40B4-BE49-F238E27FC236}">
                <a16:creationId xmlns:a16="http://schemas.microsoft.com/office/drawing/2014/main" id="{4B5DB788-9542-44FE-909E-2A5A0E7C1521}"/>
              </a:ext>
            </a:extLst>
          </p:cNvPr>
          <p:cNvCxnSpPr/>
          <p:nvPr/>
        </p:nvCxnSpPr>
        <p:spPr>
          <a:xfrm>
            <a:off x="3788703" y="3037172"/>
            <a:ext cx="19533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23" name="Google Shape;1513;p144">
            <a:extLst>
              <a:ext uri="{FF2B5EF4-FFF2-40B4-BE49-F238E27FC236}">
                <a16:creationId xmlns:a16="http://schemas.microsoft.com/office/drawing/2014/main" id="{6FD39E63-C923-4E73-A71B-EE2DC1B4FB4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2519" y="3485490"/>
            <a:ext cx="149901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514;p144">
            <a:extLst>
              <a:ext uri="{FF2B5EF4-FFF2-40B4-BE49-F238E27FC236}">
                <a16:creationId xmlns:a16="http://schemas.microsoft.com/office/drawing/2014/main" id="{847B6EAF-205A-4295-81B0-BAFE2C2DEC75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046901" y="5047495"/>
            <a:ext cx="144760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488;p144">
            <a:extLst>
              <a:ext uri="{FF2B5EF4-FFF2-40B4-BE49-F238E27FC236}">
                <a16:creationId xmlns:a16="http://schemas.microsoft.com/office/drawing/2014/main" id="{906A1347-8982-4530-A0B4-0D6F9A8F6510}"/>
              </a:ext>
            </a:extLst>
          </p:cNvPr>
          <p:cNvSpPr txBox="1"/>
          <p:nvPr/>
        </p:nvSpPr>
        <p:spPr>
          <a:xfrm>
            <a:off x="1934339" y="6219423"/>
            <a:ext cx="9762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DB8"/>
              </a:buClr>
              <a:buSzPts val="1050"/>
              <a:buFont typeface="Gill Sans"/>
              <a:buNone/>
            </a:pPr>
            <a:r>
              <a:rPr lang="en-US" sz="1100" b="1" i="0" u="none" strike="noStrike" cap="none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Gill Sans"/>
                <a:sym typeface="Gill Sans"/>
              </a:rPr>
              <a:t>Device Edge</a:t>
            </a:r>
            <a:endParaRPr sz="1600" b="1" i="0" u="none" strike="noStrike" cap="none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  <a:buSzPts val="1100"/>
              <a:buFont typeface="Gill Sans"/>
              <a:buNone/>
            </a:pPr>
            <a:endParaRPr sz="1200" b="1" i="0" u="none" strike="noStrike" cap="none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Gill Sans"/>
              <a:sym typeface="Gill Sans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1C419BAD-2A0D-4E7C-9E25-4A97314A6847}"/>
              </a:ext>
            </a:extLst>
          </p:cNvPr>
          <p:cNvSpPr/>
          <p:nvPr/>
        </p:nvSpPr>
        <p:spPr>
          <a:xfrm>
            <a:off x="846922" y="1219724"/>
            <a:ext cx="112802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fontAlgn="auto">
              <a:lnSpc>
                <a:spcPct val="100000"/>
              </a:lnSpc>
              <a:spcAft>
                <a:spcPts val="0"/>
              </a:spcAft>
              <a:buSzPts val="2800"/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B0F0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Projects</a:t>
            </a:r>
            <a:r>
              <a:rPr lang="en-US" altLang="zh-CN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: </a:t>
            </a:r>
            <a:r>
              <a:rPr lang="en-US" altLang="zh-CN" b="1" dirty="0" err="1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Akraino</a:t>
            </a:r>
            <a:r>
              <a:rPr lang="en-US" altLang="zh-CN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, </a:t>
            </a:r>
            <a:r>
              <a:rPr lang="en-US" altLang="zh-CN" b="1" dirty="0" err="1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EdgeX</a:t>
            </a:r>
            <a:r>
              <a:rPr lang="en-US" altLang="zh-CN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, Home Edge, EVE, Covering IOT, Telco, Cloud and Enterprise Scenarios</a:t>
            </a:r>
          </a:p>
        </p:txBody>
      </p:sp>
    </p:spTree>
    <p:extLst>
      <p:ext uri="{BB962C8B-B14F-4D97-AF65-F5344CB8AC3E}">
        <p14:creationId xmlns:p14="http://schemas.microsoft.com/office/powerpoint/2010/main" val="2937327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07FB2C9-DEF8-3C43-ABBA-95D7B69FE96E}"/>
              </a:ext>
            </a:extLst>
          </p:cNvPr>
          <p:cNvSpPr/>
          <p:nvPr/>
        </p:nvSpPr>
        <p:spPr>
          <a:xfrm>
            <a:off x="767408" y="1580473"/>
            <a:ext cx="2031349" cy="7343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325861-9DBE-4EB9-9613-0991B43B7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922" y="143214"/>
            <a:ext cx="10515600" cy="13255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rgbClr val="168FDF"/>
              </a:buClr>
              <a:buSzPts val="3600"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LF Edge – 4 Edge Projects</a:t>
            </a:r>
          </a:p>
        </p:txBody>
      </p:sp>
      <p:pic>
        <p:nvPicPr>
          <p:cNvPr id="41" name="Google Shape;1481;p144" descr="Image result for akraino edge stack">
            <a:extLst>
              <a:ext uri="{FF2B5EF4-FFF2-40B4-BE49-F238E27FC236}">
                <a16:creationId xmlns:a16="http://schemas.microsoft.com/office/drawing/2014/main" id="{C70DB7AA-8A35-4A46-96DB-634CEB360A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171" y="1507613"/>
            <a:ext cx="1705016" cy="85043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E7A00C97-39DB-2E4F-8E8A-83F705620A27}"/>
              </a:ext>
            </a:extLst>
          </p:cNvPr>
          <p:cNvSpPr/>
          <p:nvPr/>
        </p:nvSpPr>
        <p:spPr>
          <a:xfrm>
            <a:off x="3649280" y="1578527"/>
            <a:ext cx="2520280" cy="7219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Google Shape;1480;p144" descr="Image result for edgex foundry">
            <a:extLst>
              <a:ext uri="{FF2B5EF4-FFF2-40B4-BE49-F238E27FC236}">
                <a16:creationId xmlns:a16="http://schemas.microsoft.com/office/drawing/2014/main" id="{1FAAA237-3BFB-6447-9E8D-E59A4CEBC19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0927" y="1814231"/>
            <a:ext cx="2184612" cy="24770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63783093-A979-114B-830C-618A8198DD4F}"/>
              </a:ext>
            </a:extLst>
          </p:cNvPr>
          <p:cNvSpPr/>
          <p:nvPr/>
        </p:nvSpPr>
        <p:spPr>
          <a:xfrm>
            <a:off x="6937480" y="1556674"/>
            <a:ext cx="1767914" cy="7437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Google Shape;1514;p144">
            <a:extLst>
              <a:ext uri="{FF2B5EF4-FFF2-40B4-BE49-F238E27FC236}">
                <a16:creationId xmlns:a16="http://schemas.microsoft.com/office/drawing/2014/main" id="{0F9995C9-5416-0349-94D1-AB6D2AE57BE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3096" y="1758064"/>
            <a:ext cx="1186895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06A89911-28EE-1948-9861-7A5B2CB01778}"/>
              </a:ext>
            </a:extLst>
          </p:cNvPr>
          <p:cNvSpPr/>
          <p:nvPr/>
        </p:nvSpPr>
        <p:spPr>
          <a:xfrm>
            <a:off x="9544964" y="1572413"/>
            <a:ext cx="1551890" cy="7423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Google Shape;1513;p144">
            <a:extLst>
              <a:ext uri="{FF2B5EF4-FFF2-40B4-BE49-F238E27FC236}">
                <a16:creationId xmlns:a16="http://schemas.microsoft.com/office/drawing/2014/main" id="{76FAACDC-6DFC-7944-9601-72E373EF3B2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98327" y="1588137"/>
            <a:ext cx="1225265" cy="742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Straight Connector 28">
            <a:extLst>
              <a:ext uri="{FF2B5EF4-FFF2-40B4-BE49-F238E27FC236}">
                <a16:creationId xmlns:a16="http://schemas.microsoft.com/office/drawing/2014/main" id="{14F2E381-D09C-3743-A500-142DF9EA1239}"/>
              </a:ext>
            </a:extLst>
          </p:cNvPr>
          <p:cNvCxnSpPr>
            <a:cxnSpLocks/>
          </p:cNvCxnSpPr>
          <p:nvPr/>
        </p:nvCxnSpPr>
        <p:spPr>
          <a:xfrm>
            <a:off x="3143672" y="3399898"/>
            <a:ext cx="0" cy="2459623"/>
          </a:xfrm>
          <a:prstGeom prst="line">
            <a:avLst/>
          </a:prstGeom>
          <a:ln w="53975">
            <a:solidFill>
              <a:srgbClr val="17B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29">
            <a:extLst>
              <a:ext uri="{FF2B5EF4-FFF2-40B4-BE49-F238E27FC236}">
                <a16:creationId xmlns:a16="http://schemas.microsoft.com/office/drawing/2014/main" id="{7A3FC9EE-5406-3A40-83EE-44A551253BA3}"/>
              </a:ext>
            </a:extLst>
          </p:cNvPr>
          <p:cNvCxnSpPr>
            <a:cxnSpLocks/>
          </p:cNvCxnSpPr>
          <p:nvPr/>
        </p:nvCxnSpPr>
        <p:spPr>
          <a:xfrm>
            <a:off x="6384032" y="3372765"/>
            <a:ext cx="0" cy="2459623"/>
          </a:xfrm>
          <a:prstGeom prst="line">
            <a:avLst/>
          </a:prstGeom>
          <a:ln w="53975">
            <a:solidFill>
              <a:srgbClr val="17B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29">
            <a:extLst>
              <a:ext uri="{FF2B5EF4-FFF2-40B4-BE49-F238E27FC236}">
                <a16:creationId xmlns:a16="http://schemas.microsoft.com/office/drawing/2014/main" id="{06783A76-4D1F-2B45-85E9-E779A9382D9C}"/>
              </a:ext>
            </a:extLst>
          </p:cNvPr>
          <p:cNvCxnSpPr>
            <a:cxnSpLocks/>
          </p:cNvCxnSpPr>
          <p:nvPr/>
        </p:nvCxnSpPr>
        <p:spPr>
          <a:xfrm>
            <a:off x="9192344" y="3372765"/>
            <a:ext cx="0" cy="2459623"/>
          </a:xfrm>
          <a:prstGeom prst="line">
            <a:avLst/>
          </a:prstGeom>
          <a:ln w="53975">
            <a:solidFill>
              <a:srgbClr val="17B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0BA13F49-2C16-6142-8CBD-F9BFB49E3982}"/>
              </a:ext>
            </a:extLst>
          </p:cNvPr>
          <p:cNvSpPr/>
          <p:nvPr/>
        </p:nvSpPr>
        <p:spPr>
          <a:xfrm>
            <a:off x="3484431" y="2541791"/>
            <a:ext cx="28786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zh-CN" sz="1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ill Sans"/>
                <a:sym typeface="Gill Sans"/>
              </a:rPr>
              <a:t>Interoperability Between IoT Devices and Applications</a:t>
            </a:r>
            <a:endParaRPr lang="en-US" altLang="zh-CN" sz="11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  <a:sym typeface="Arial"/>
            </a:endParaRPr>
          </a:p>
        </p:txBody>
      </p:sp>
      <p:sp>
        <p:nvSpPr>
          <p:cNvPr id="59" name="Google Shape;1505;p144">
            <a:extLst>
              <a:ext uri="{FF2B5EF4-FFF2-40B4-BE49-F238E27FC236}">
                <a16:creationId xmlns:a16="http://schemas.microsoft.com/office/drawing/2014/main" id="{45E1245C-68C2-0842-B66C-52A88C0180B3}"/>
              </a:ext>
            </a:extLst>
          </p:cNvPr>
          <p:cNvSpPr/>
          <p:nvPr/>
        </p:nvSpPr>
        <p:spPr>
          <a:xfrm>
            <a:off x="258837" y="2555874"/>
            <a:ext cx="3142627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lang="en-US" sz="1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ill Sans"/>
                <a:sym typeface="Gill Sans"/>
              </a:rPr>
              <a:t>Application and Network Provisioning and Orchestration</a:t>
            </a:r>
            <a:endParaRPr sz="1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ill Sans"/>
              <a:sym typeface="Arial"/>
            </a:endParaRPr>
          </a:p>
        </p:txBody>
      </p:sp>
      <p:sp>
        <p:nvSpPr>
          <p:cNvPr id="60" name="Google Shape;1487;p144">
            <a:extLst>
              <a:ext uri="{FF2B5EF4-FFF2-40B4-BE49-F238E27FC236}">
                <a16:creationId xmlns:a16="http://schemas.microsoft.com/office/drawing/2014/main" id="{6FB3CC1B-41C3-4948-9006-841CF038ED36}"/>
              </a:ext>
            </a:extLst>
          </p:cNvPr>
          <p:cNvSpPr txBox="1"/>
          <p:nvPr/>
        </p:nvSpPr>
        <p:spPr>
          <a:xfrm>
            <a:off x="7011797" y="2557375"/>
            <a:ext cx="171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lang="en-US" sz="1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ill Sans"/>
                <a:sym typeface="Arial"/>
              </a:rPr>
              <a:t>Edge Framework for Smart Home</a:t>
            </a:r>
            <a:endParaRPr sz="1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ill Sans"/>
              <a:sym typeface="Arial"/>
            </a:endParaRPr>
          </a:p>
        </p:txBody>
      </p:sp>
      <p:sp>
        <p:nvSpPr>
          <p:cNvPr id="61" name="Google Shape;1487;p144">
            <a:extLst>
              <a:ext uri="{FF2B5EF4-FFF2-40B4-BE49-F238E27FC236}">
                <a16:creationId xmlns:a16="http://schemas.microsoft.com/office/drawing/2014/main" id="{068E1DF4-B371-5B44-BA60-ADA066CB7673}"/>
              </a:ext>
            </a:extLst>
          </p:cNvPr>
          <p:cNvSpPr txBox="1"/>
          <p:nvPr/>
        </p:nvSpPr>
        <p:spPr>
          <a:xfrm>
            <a:off x="9192344" y="2547745"/>
            <a:ext cx="2448271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zh-CN"/>
            </a:defPPr>
            <a:lvl1pPr marL="0"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ill Sans"/>
              </a:defRPr>
            </a:lvl1pPr>
          </a:lstStyle>
          <a:p>
            <a:pPr algn="ctr"/>
            <a:r>
              <a:rPr lang="en-US" altLang="zh-CN" b="1" dirty="0">
                <a:solidFill>
                  <a:srgbClr val="00B0F0"/>
                </a:solidFill>
              </a:rPr>
              <a:t>OS and Hypervisor for Enterprise on-premises Edge Device </a:t>
            </a:r>
            <a:br>
              <a:rPr lang="en-US" altLang="zh-CN" b="1" dirty="0"/>
            </a:br>
            <a:endParaRPr b="1" dirty="0">
              <a:sym typeface="Arial"/>
            </a:endParaRPr>
          </a:p>
        </p:txBody>
      </p:sp>
      <p:sp>
        <p:nvSpPr>
          <p:cNvPr id="63" name="内容占位符 2">
            <a:extLst>
              <a:ext uri="{FF2B5EF4-FFF2-40B4-BE49-F238E27FC236}">
                <a16:creationId xmlns:a16="http://schemas.microsoft.com/office/drawing/2014/main" id="{C755BD07-DF41-8E40-926C-EC028FBB0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006" y="3528609"/>
            <a:ext cx="3076458" cy="22794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ill Sans"/>
                <a:sym typeface="Gill Sans"/>
              </a:rPr>
              <a:t>5G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ill Sans"/>
                <a:sym typeface="Gill Sans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ill Sans"/>
                <a:sym typeface="Gill Sans"/>
              </a:rPr>
              <a:t>IoT use cases </a:t>
            </a:r>
          </a:p>
          <a:p>
            <a:pPr>
              <a:lnSpc>
                <a:spcPct val="1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Blueprints model </a:t>
            </a:r>
          </a:p>
          <a:p>
            <a:pPr>
              <a:lnSpc>
                <a:spcPct val="1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20 Blueprints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Release 1 on June 2019</a:t>
            </a:r>
          </a:p>
          <a:p>
            <a:pPr>
              <a:lnSpc>
                <a:spcPct val="10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内容占位符 2">
            <a:extLst>
              <a:ext uri="{FF2B5EF4-FFF2-40B4-BE49-F238E27FC236}">
                <a16:creationId xmlns:a16="http://schemas.microsoft.com/office/drawing/2014/main" id="{12892B74-FBB7-0B4B-A358-D9B69B53150D}"/>
              </a:ext>
            </a:extLst>
          </p:cNvPr>
          <p:cNvSpPr txBox="1">
            <a:spLocks/>
          </p:cNvSpPr>
          <p:nvPr/>
        </p:nvSpPr>
        <p:spPr>
          <a:xfrm>
            <a:off x="3143672" y="3159647"/>
            <a:ext cx="3333733" cy="258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ill Sans"/>
              <a:sym typeface="Gill Sans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Loosely-coupled microservices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ill Sans"/>
                <a:sym typeface="Gill Sans"/>
              </a:rPr>
              <a:t>Interoperability framework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HW-, OS- and Protocol-agnostic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Variety of cloud platforms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There Release published, Fourth release in June 2019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Gill Sans"/>
              <a:sym typeface="Gill Sans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lvl="1" fontAlgn="auto">
              <a:lnSpc>
                <a:spcPct val="100000"/>
              </a:lnSpc>
              <a:spcAft>
                <a:spcPts val="0"/>
              </a:spcAft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内容占位符 2">
            <a:extLst>
              <a:ext uri="{FF2B5EF4-FFF2-40B4-BE49-F238E27FC236}">
                <a16:creationId xmlns:a16="http://schemas.microsoft.com/office/drawing/2014/main" id="{DFC60CE4-73F2-0141-B671-D14F83E05B4E}"/>
              </a:ext>
            </a:extLst>
          </p:cNvPr>
          <p:cNvSpPr txBox="1">
            <a:spLocks/>
          </p:cNvSpPr>
          <p:nvPr/>
        </p:nvSpPr>
        <p:spPr>
          <a:xfrm>
            <a:off x="6455937" y="3450636"/>
            <a:ext cx="2827420" cy="21954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 device/service discovery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Distributed machine learning</a:t>
            </a: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 Alpha version in 2019 June , and 1.0 version in September 2019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内容占位符 2">
            <a:extLst>
              <a:ext uri="{FF2B5EF4-FFF2-40B4-BE49-F238E27FC236}">
                <a16:creationId xmlns:a16="http://schemas.microsoft.com/office/drawing/2014/main" id="{94474734-969E-234E-BC2C-8610C29940C5}"/>
              </a:ext>
            </a:extLst>
          </p:cNvPr>
          <p:cNvSpPr txBox="1">
            <a:spLocks/>
          </p:cNvSpPr>
          <p:nvPr/>
        </p:nvSpPr>
        <p:spPr>
          <a:xfrm>
            <a:off x="9363331" y="3438307"/>
            <a:ext cx="2583702" cy="2401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228600" indent="-228600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en-US" altLang="zh-CN" dirty="0">
                <a:cs typeface="Gill Sans"/>
                <a:sym typeface="Gill Sans"/>
              </a:rPr>
              <a:t>Hypervisor</a:t>
            </a:r>
            <a:endParaRPr lang="en-US" altLang="zh-CN" dirty="0"/>
          </a:p>
          <a:p>
            <a:r>
              <a:rPr lang="en-US" altLang="zh-CN" dirty="0"/>
              <a:t>Provide users APIs that enable new levels of control and visibility to on-premises device operations </a:t>
            </a:r>
          </a:p>
          <a:p>
            <a:endParaRPr lang="en-US" altLang="zh-CN" dirty="0">
              <a:sym typeface="Gill San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0049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AE1FE5F-25E4-490A-9AF0-938C7CB0C8BE}"/>
              </a:ext>
            </a:extLst>
          </p:cNvPr>
          <p:cNvSpPr/>
          <p:nvPr/>
        </p:nvSpPr>
        <p:spPr>
          <a:xfrm>
            <a:off x="2423592" y="3645024"/>
            <a:ext cx="6913461" cy="836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 defTabSz="731520">
              <a:lnSpc>
                <a:spcPct val="150000"/>
              </a:lnSpc>
              <a:spcBef>
                <a:spcPts val="1000"/>
              </a:spcBef>
              <a:defRPr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TSEC</a:t>
            </a:r>
          </a:p>
          <a:p>
            <a:pPr lvl="0">
              <a:lnSpc>
                <a:spcPct val="10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Tencent Smart Edge Connector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9C5216E-DD57-4E29-B177-4780E36AD5FA}"/>
              </a:ext>
            </a:extLst>
          </p:cNvPr>
          <p:cNvGrpSpPr/>
          <p:nvPr/>
        </p:nvGrpSpPr>
        <p:grpSpPr>
          <a:xfrm>
            <a:off x="5443966" y="2258968"/>
            <a:ext cx="872714" cy="872713"/>
            <a:chOff x="5591944" y="4581128"/>
            <a:chExt cx="872714" cy="872713"/>
          </a:xfrm>
        </p:grpSpPr>
        <p:sp>
          <p:nvSpPr>
            <p:cNvPr id="5" name="Oval 3">
              <a:extLst>
                <a:ext uri="{FF2B5EF4-FFF2-40B4-BE49-F238E27FC236}">
                  <a16:creationId xmlns:a16="http://schemas.microsoft.com/office/drawing/2014/main" id="{FECE4846-EE25-4BF2-9C8F-79E816FAA85F}"/>
                </a:ext>
              </a:extLst>
            </p:cNvPr>
            <p:cNvSpPr/>
            <p:nvPr/>
          </p:nvSpPr>
          <p:spPr>
            <a:xfrm>
              <a:off x="5591944" y="4581128"/>
              <a:ext cx="872714" cy="872713"/>
            </a:xfrm>
            <a:prstGeom prst="ellipse">
              <a:avLst/>
            </a:prstGeom>
            <a:noFill/>
            <a:ln w="12700" cap="flat">
              <a:solidFill>
                <a:srgbClr val="0950F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endParaRPr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36">
              <a:extLst>
                <a:ext uri="{FF2B5EF4-FFF2-40B4-BE49-F238E27FC236}">
                  <a16:creationId xmlns:a16="http://schemas.microsoft.com/office/drawing/2014/main" id="{DE9DA715-2779-41D8-A10C-C347C1E49810}"/>
                </a:ext>
              </a:extLst>
            </p:cNvPr>
            <p:cNvSpPr/>
            <p:nvPr/>
          </p:nvSpPr>
          <p:spPr>
            <a:xfrm>
              <a:off x="5871529" y="4747794"/>
              <a:ext cx="31354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000" b="1">
                  <a:solidFill>
                    <a:srgbClr val="118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 sz="28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774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C081D-8FCC-404D-98B4-E79DC08A3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6" y="145744"/>
            <a:ext cx="11500994" cy="1325563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Edge Computing enables 5G, IoT and AI for industries</a:t>
            </a:r>
            <a:endParaRPr lang="zh-CN" altLang="en-US" sz="2800" b="1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6C5E7D9-BA6B-4405-811D-0D1828030A1B}"/>
              </a:ext>
            </a:extLst>
          </p:cNvPr>
          <p:cNvGrpSpPr/>
          <p:nvPr/>
        </p:nvGrpSpPr>
        <p:grpSpPr>
          <a:xfrm>
            <a:off x="316966" y="3181344"/>
            <a:ext cx="1797585" cy="635006"/>
            <a:chOff x="3494701" y="1310755"/>
            <a:chExt cx="1797585" cy="635006"/>
          </a:xfrm>
        </p:grpSpPr>
        <p:sp>
          <p:nvSpPr>
            <p:cNvPr id="17" name="play-station-controller_75472">
              <a:extLst>
                <a:ext uri="{FF2B5EF4-FFF2-40B4-BE49-F238E27FC236}">
                  <a16:creationId xmlns:a16="http://schemas.microsoft.com/office/drawing/2014/main" id="{DC266C45-B164-4F75-B31C-0F954C1F87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75102" y="1310755"/>
              <a:ext cx="482759" cy="338828"/>
            </a:xfrm>
            <a:custGeom>
              <a:avLst/>
              <a:gdLst>
                <a:gd name="T0" fmla="*/ 4489 w 6847"/>
                <a:gd name="T1" fmla="*/ 249 h 4186"/>
                <a:gd name="T2" fmla="*/ 2738 w 6847"/>
                <a:gd name="T3" fmla="*/ 544 h 4186"/>
                <a:gd name="T4" fmla="*/ 792 w 6847"/>
                <a:gd name="T5" fmla="*/ 1118 h 4186"/>
                <a:gd name="T6" fmla="*/ 1848 w 6847"/>
                <a:gd name="T7" fmla="*/ 3209 h 4186"/>
                <a:gd name="T8" fmla="*/ 3384 w 6847"/>
                <a:gd name="T9" fmla="*/ 2973 h 4186"/>
                <a:gd name="T10" fmla="*/ 4273 w 6847"/>
                <a:gd name="T11" fmla="*/ 3641 h 4186"/>
                <a:gd name="T12" fmla="*/ 6338 w 6847"/>
                <a:gd name="T13" fmla="*/ 4033 h 4186"/>
                <a:gd name="T14" fmla="*/ 2010 w 6847"/>
                <a:gd name="T15" fmla="*/ 2074 h 4186"/>
                <a:gd name="T16" fmla="*/ 1933 w 6847"/>
                <a:gd name="T17" fmla="*/ 2169 h 4186"/>
                <a:gd name="T18" fmla="*/ 1837 w 6847"/>
                <a:gd name="T19" fmla="*/ 2174 h 4186"/>
                <a:gd name="T20" fmla="*/ 1479 w 6847"/>
                <a:gd name="T21" fmla="*/ 2074 h 4186"/>
                <a:gd name="T22" fmla="*/ 1277 w 6847"/>
                <a:gd name="T23" fmla="*/ 1871 h 4186"/>
                <a:gd name="T24" fmla="*/ 1176 w 6847"/>
                <a:gd name="T25" fmla="*/ 1441 h 4186"/>
                <a:gd name="T26" fmla="*/ 1479 w 6847"/>
                <a:gd name="T27" fmla="*/ 1340 h 4186"/>
                <a:gd name="T28" fmla="*/ 1580 w 6847"/>
                <a:gd name="T29" fmla="*/ 1037 h 4186"/>
                <a:gd name="T30" fmla="*/ 1910 w 6847"/>
                <a:gd name="T31" fmla="*/ 1037 h 4186"/>
                <a:gd name="T32" fmla="*/ 2010 w 6847"/>
                <a:gd name="T33" fmla="*/ 1340 h 4186"/>
                <a:gd name="T34" fmla="*/ 2314 w 6847"/>
                <a:gd name="T35" fmla="*/ 1441 h 4186"/>
                <a:gd name="T36" fmla="*/ 2213 w 6847"/>
                <a:gd name="T37" fmla="*/ 1871 h 4186"/>
                <a:gd name="T38" fmla="*/ 2010 w 6847"/>
                <a:gd name="T39" fmla="*/ 2074 h 4186"/>
                <a:gd name="T40" fmla="*/ 2076 w 6847"/>
                <a:gd name="T41" fmla="*/ 2816 h 4186"/>
                <a:gd name="T42" fmla="*/ 3072 w 6847"/>
                <a:gd name="T43" fmla="*/ 2816 h 4186"/>
                <a:gd name="T44" fmla="*/ 4273 w 6847"/>
                <a:gd name="T45" fmla="*/ 3314 h 4186"/>
                <a:gd name="T46" fmla="*/ 4273 w 6847"/>
                <a:gd name="T47" fmla="*/ 2318 h 4186"/>
                <a:gd name="T48" fmla="*/ 4273 w 6847"/>
                <a:gd name="T49" fmla="*/ 3314 h 4186"/>
                <a:gd name="T50" fmla="*/ 4545 w 6847"/>
                <a:gd name="T51" fmla="*/ 1605 h 4186"/>
                <a:gd name="T52" fmla="*/ 4926 w 6847"/>
                <a:gd name="T53" fmla="*/ 1605 h 4186"/>
                <a:gd name="T54" fmla="*/ 5199 w 6847"/>
                <a:gd name="T55" fmla="*/ 2176 h 4186"/>
                <a:gd name="T56" fmla="*/ 5118 w 6847"/>
                <a:gd name="T57" fmla="*/ 2188 h 4186"/>
                <a:gd name="T58" fmla="*/ 4938 w 6847"/>
                <a:gd name="T59" fmla="*/ 1999 h 4186"/>
                <a:gd name="T60" fmla="*/ 5199 w 6847"/>
                <a:gd name="T61" fmla="*/ 1822 h 4186"/>
                <a:gd name="T62" fmla="*/ 5199 w 6847"/>
                <a:gd name="T63" fmla="*/ 2176 h 4186"/>
                <a:gd name="T64" fmla="*/ 5129 w 6847"/>
                <a:gd name="T65" fmla="*/ 1403 h 4186"/>
                <a:gd name="T66" fmla="*/ 5129 w 6847"/>
                <a:gd name="T67" fmla="*/ 1021 h 4186"/>
                <a:gd name="T68" fmla="*/ 5320 w 6847"/>
                <a:gd name="T69" fmla="*/ 1212 h 4186"/>
                <a:gd name="T70" fmla="*/ 5523 w 6847"/>
                <a:gd name="T71" fmla="*/ 1797 h 4186"/>
                <a:gd name="T72" fmla="*/ 5523 w 6847"/>
                <a:gd name="T73" fmla="*/ 1415 h 4186"/>
                <a:gd name="T74" fmla="*/ 5523 w 6847"/>
                <a:gd name="T75" fmla="*/ 1797 h 4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47" h="4186">
                  <a:moveTo>
                    <a:pt x="6055" y="1118"/>
                  </a:moveTo>
                  <a:cubicBezTo>
                    <a:pt x="5545" y="73"/>
                    <a:pt x="4998" y="0"/>
                    <a:pt x="4489" y="249"/>
                  </a:cubicBezTo>
                  <a:cubicBezTo>
                    <a:pt x="4336" y="324"/>
                    <a:pt x="4205" y="419"/>
                    <a:pt x="4109" y="544"/>
                  </a:cubicBezTo>
                  <a:lnTo>
                    <a:pt x="2738" y="544"/>
                  </a:lnTo>
                  <a:cubicBezTo>
                    <a:pt x="2642" y="419"/>
                    <a:pt x="2511" y="324"/>
                    <a:pt x="2359" y="249"/>
                  </a:cubicBezTo>
                  <a:cubicBezTo>
                    <a:pt x="1849" y="0"/>
                    <a:pt x="1302" y="73"/>
                    <a:pt x="792" y="1118"/>
                  </a:cubicBezTo>
                  <a:cubicBezTo>
                    <a:pt x="281" y="2163"/>
                    <a:pt x="0" y="3784"/>
                    <a:pt x="509" y="4033"/>
                  </a:cubicBezTo>
                  <a:cubicBezTo>
                    <a:pt x="822" y="4186"/>
                    <a:pt x="1361" y="3784"/>
                    <a:pt x="1848" y="3209"/>
                  </a:cubicBezTo>
                  <a:cubicBezTo>
                    <a:pt x="1988" y="3467"/>
                    <a:pt x="2260" y="3641"/>
                    <a:pt x="2574" y="3641"/>
                  </a:cubicBezTo>
                  <a:cubicBezTo>
                    <a:pt x="2976" y="3641"/>
                    <a:pt x="3311" y="3353"/>
                    <a:pt x="3384" y="2973"/>
                  </a:cubicBezTo>
                  <a:lnTo>
                    <a:pt x="3463" y="2973"/>
                  </a:lnTo>
                  <a:cubicBezTo>
                    <a:pt x="3536" y="3353"/>
                    <a:pt x="3871" y="3641"/>
                    <a:pt x="4273" y="3641"/>
                  </a:cubicBezTo>
                  <a:cubicBezTo>
                    <a:pt x="4585" y="3641"/>
                    <a:pt x="4856" y="3468"/>
                    <a:pt x="4997" y="3213"/>
                  </a:cubicBezTo>
                  <a:cubicBezTo>
                    <a:pt x="5516" y="3801"/>
                    <a:pt x="6049" y="4174"/>
                    <a:pt x="6338" y="4033"/>
                  </a:cubicBezTo>
                  <a:cubicBezTo>
                    <a:pt x="6847" y="3784"/>
                    <a:pt x="6566" y="2163"/>
                    <a:pt x="6055" y="1118"/>
                  </a:cubicBezTo>
                  <a:close/>
                  <a:moveTo>
                    <a:pt x="2010" y="2074"/>
                  </a:moveTo>
                  <a:cubicBezTo>
                    <a:pt x="2010" y="2083"/>
                    <a:pt x="2007" y="2091"/>
                    <a:pt x="2005" y="2100"/>
                  </a:cubicBezTo>
                  <a:cubicBezTo>
                    <a:pt x="1995" y="2135"/>
                    <a:pt x="1968" y="2161"/>
                    <a:pt x="1933" y="2169"/>
                  </a:cubicBezTo>
                  <a:cubicBezTo>
                    <a:pt x="1925" y="2171"/>
                    <a:pt x="1918" y="2174"/>
                    <a:pt x="1910" y="2174"/>
                  </a:cubicBezTo>
                  <a:lnTo>
                    <a:pt x="1837" y="2174"/>
                  </a:lnTo>
                  <a:lnTo>
                    <a:pt x="1580" y="2174"/>
                  </a:lnTo>
                  <a:cubicBezTo>
                    <a:pt x="1524" y="2174"/>
                    <a:pt x="1479" y="2129"/>
                    <a:pt x="1479" y="2074"/>
                  </a:cubicBezTo>
                  <a:lnTo>
                    <a:pt x="1479" y="1871"/>
                  </a:lnTo>
                  <a:lnTo>
                    <a:pt x="1277" y="1871"/>
                  </a:lnTo>
                  <a:cubicBezTo>
                    <a:pt x="1221" y="1871"/>
                    <a:pt x="1176" y="1826"/>
                    <a:pt x="1176" y="1771"/>
                  </a:cubicBezTo>
                  <a:lnTo>
                    <a:pt x="1176" y="1441"/>
                  </a:lnTo>
                  <a:cubicBezTo>
                    <a:pt x="1176" y="1385"/>
                    <a:pt x="1221" y="1340"/>
                    <a:pt x="1277" y="1340"/>
                  </a:cubicBezTo>
                  <a:lnTo>
                    <a:pt x="1479" y="1340"/>
                  </a:lnTo>
                  <a:lnTo>
                    <a:pt x="1479" y="1137"/>
                  </a:lnTo>
                  <a:cubicBezTo>
                    <a:pt x="1479" y="1082"/>
                    <a:pt x="1524" y="1037"/>
                    <a:pt x="1580" y="1037"/>
                  </a:cubicBezTo>
                  <a:lnTo>
                    <a:pt x="1837" y="1037"/>
                  </a:lnTo>
                  <a:lnTo>
                    <a:pt x="1910" y="1037"/>
                  </a:lnTo>
                  <a:cubicBezTo>
                    <a:pt x="1965" y="1037"/>
                    <a:pt x="2010" y="1082"/>
                    <a:pt x="2010" y="1137"/>
                  </a:cubicBezTo>
                  <a:lnTo>
                    <a:pt x="2010" y="1340"/>
                  </a:lnTo>
                  <a:lnTo>
                    <a:pt x="2213" y="1340"/>
                  </a:lnTo>
                  <a:cubicBezTo>
                    <a:pt x="2269" y="1340"/>
                    <a:pt x="2314" y="1385"/>
                    <a:pt x="2314" y="1441"/>
                  </a:cubicBezTo>
                  <a:lnTo>
                    <a:pt x="2314" y="1771"/>
                  </a:lnTo>
                  <a:cubicBezTo>
                    <a:pt x="2314" y="1826"/>
                    <a:pt x="2269" y="1871"/>
                    <a:pt x="2213" y="1871"/>
                  </a:cubicBezTo>
                  <a:lnTo>
                    <a:pt x="2010" y="1871"/>
                  </a:lnTo>
                  <a:lnTo>
                    <a:pt x="2010" y="2074"/>
                  </a:lnTo>
                  <a:close/>
                  <a:moveTo>
                    <a:pt x="2574" y="3314"/>
                  </a:moveTo>
                  <a:cubicBezTo>
                    <a:pt x="2299" y="3314"/>
                    <a:pt x="2076" y="3091"/>
                    <a:pt x="2076" y="2816"/>
                  </a:cubicBezTo>
                  <a:cubicBezTo>
                    <a:pt x="2076" y="2541"/>
                    <a:pt x="2299" y="2318"/>
                    <a:pt x="2574" y="2318"/>
                  </a:cubicBezTo>
                  <a:cubicBezTo>
                    <a:pt x="2849" y="2318"/>
                    <a:pt x="3072" y="2541"/>
                    <a:pt x="3072" y="2816"/>
                  </a:cubicBezTo>
                  <a:cubicBezTo>
                    <a:pt x="3072" y="3091"/>
                    <a:pt x="2849" y="3314"/>
                    <a:pt x="2574" y="3314"/>
                  </a:cubicBezTo>
                  <a:close/>
                  <a:moveTo>
                    <a:pt x="4273" y="3314"/>
                  </a:moveTo>
                  <a:cubicBezTo>
                    <a:pt x="3998" y="3314"/>
                    <a:pt x="3775" y="3091"/>
                    <a:pt x="3775" y="2816"/>
                  </a:cubicBezTo>
                  <a:cubicBezTo>
                    <a:pt x="3775" y="2541"/>
                    <a:pt x="3998" y="2318"/>
                    <a:pt x="4273" y="2318"/>
                  </a:cubicBezTo>
                  <a:cubicBezTo>
                    <a:pt x="4548" y="2318"/>
                    <a:pt x="4771" y="2541"/>
                    <a:pt x="4771" y="2816"/>
                  </a:cubicBezTo>
                  <a:cubicBezTo>
                    <a:pt x="4771" y="3091"/>
                    <a:pt x="4548" y="3314"/>
                    <a:pt x="4273" y="3314"/>
                  </a:cubicBezTo>
                  <a:close/>
                  <a:moveTo>
                    <a:pt x="4735" y="1797"/>
                  </a:moveTo>
                  <a:cubicBezTo>
                    <a:pt x="4630" y="1797"/>
                    <a:pt x="4545" y="1711"/>
                    <a:pt x="4545" y="1605"/>
                  </a:cubicBezTo>
                  <a:cubicBezTo>
                    <a:pt x="4545" y="1500"/>
                    <a:pt x="4630" y="1415"/>
                    <a:pt x="4735" y="1415"/>
                  </a:cubicBezTo>
                  <a:cubicBezTo>
                    <a:pt x="4841" y="1415"/>
                    <a:pt x="4926" y="1500"/>
                    <a:pt x="4926" y="1605"/>
                  </a:cubicBezTo>
                  <a:cubicBezTo>
                    <a:pt x="4926" y="1711"/>
                    <a:pt x="4841" y="1797"/>
                    <a:pt x="4735" y="1797"/>
                  </a:cubicBezTo>
                  <a:close/>
                  <a:moveTo>
                    <a:pt x="5199" y="2176"/>
                  </a:moveTo>
                  <a:cubicBezTo>
                    <a:pt x="5177" y="2185"/>
                    <a:pt x="5154" y="2190"/>
                    <a:pt x="5129" y="2190"/>
                  </a:cubicBezTo>
                  <a:cubicBezTo>
                    <a:pt x="5125" y="2190"/>
                    <a:pt x="5122" y="2188"/>
                    <a:pt x="5118" y="2188"/>
                  </a:cubicBezTo>
                  <a:cubicBezTo>
                    <a:pt x="5029" y="2183"/>
                    <a:pt x="4959" y="2117"/>
                    <a:pt x="4945" y="2031"/>
                  </a:cubicBezTo>
                  <a:cubicBezTo>
                    <a:pt x="4943" y="2020"/>
                    <a:pt x="4938" y="2010"/>
                    <a:pt x="4938" y="1999"/>
                  </a:cubicBezTo>
                  <a:cubicBezTo>
                    <a:pt x="4938" y="1894"/>
                    <a:pt x="5023" y="1808"/>
                    <a:pt x="5129" y="1808"/>
                  </a:cubicBezTo>
                  <a:cubicBezTo>
                    <a:pt x="5154" y="1808"/>
                    <a:pt x="5177" y="1814"/>
                    <a:pt x="5199" y="1822"/>
                  </a:cubicBezTo>
                  <a:cubicBezTo>
                    <a:pt x="5269" y="1850"/>
                    <a:pt x="5320" y="1919"/>
                    <a:pt x="5320" y="1999"/>
                  </a:cubicBezTo>
                  <a:cubicBezTo>
                    <a:pt x="5320" y="2080"/>
                    <a:pt x="5269" y="2148"/>
                    <a:pt x="5199" y="2176"/>
                  </a:cubicBezTo>
                  <a:close/>
                  <a:moveTo>
                    <a:pt x="5199" y="1389"/>
                  </a:moveTo>
                  <a:cubicBezTo>
                    <a:pt x="5177" y="1397"/>
                    <a:pt x="5154" y="1403"/>
                    <a:pt x="5129" y="1403"/>
                  </a:cubicBezTo>
                  <a:cubicBezTo>
                    <a:pt x="5023" y="1403"/>
                    <a:pt x="4938" y="1317"/>
                    <a:pt x="4938" y="1212"/>
                  </a:cubicBezTo>
                  <a:cubicBezTo>
                    <a:pt x="4938" y="1107"/>
                    <a:pt x="5023" y="1021"/>
                    <a:pt x="5129" y="1021"/>
                  </a:cubicBezTo>
                  <a:cubicBezTo>
                    <a:pt x="5154" y="1021"/>
                    <a:pt x="5177" y="1027"/>
                    <a:pt x="5199" y="1035"/>
                  </a:cubicBezTo>
                  <a:cubicBezTo>
                    <a:pt x="5269" y="1063"/>
                    <a:pt x="5320" y="1131"/>
                    <a:pt x="5320" y="1212"/>
                  </a:cubicBezTo>
                  <a:cubicBezTo>
                    <a:pt x="5320" y="1293"/>
                    <a:pt x="5269" y="1361"/>
                    <a:pt x="5199" y="1389"/>
                  </a:cubicBezTo>
                  <a:close/>
                  <a:moveTo>
                    <a:pt x="5523" y="1797"/>
                  </a:moveTo>
                  <a:cubicBezTo>
                    <a:pt x="5417" y="1797"/>
                    <a:pt x="5332" y="1711"/>
                    <a:pt x="5332" y="1605"/>
                  </a:cubicBezTo>
                  <a:cubicBezTo>
                    <a:pt x="5332" y="1500"/>
                    <a:pt x="5417" y="1415"/>
                    <a:pt x="5523" y="1415"/>
                  </a:cubicBezTo>
                  <a:cubicBezTo>
                    <a:pt x="5628" y="1415"/>
                    <a:pt x="5713" y="1500"/>
                    <a:pt x="5713" y="1605"/>
                  </a:cubicBezTo>
                  <a:cubicBezTo>
                    <a:pt x="5713" y="1711"/>
                    <a:pt x="5628" y="1797"/>
                    <a:pt x="5523" y="179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/>
            <a:lstStyle/>
            <a:p>
              <a:endParaRPr lang="en-AU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6BBF033-F6F6-4555-A4EA-06430627C749}"/>
                </a:ext>
              </a:extLst>
            </p:cNvPr>
            <p:cNvSpPr txBox="1"/>
            <p:nvPr/>
          </p:nvSpPr>
          <p:spPr>
            <a:xfrm>
              <a:off x="3494701" y="1668762"/>
              <a:ext cx="17975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chemeClr val="bg1"/>
                  </a:solidFill>
                  <a:latin typeface="TTTGB Medium" panose="020C06030202040F0204" pitchFamily="34" charset="-122"/>
                  <a:ea typeface="TTTGB Medium" panose="020C06030202040F0204" pitchFamily="34" charset="-122"/>
                </a:rPr>
                <a:t>Cloud</a:t>
              </a:r>
              <a:r>
                <a:rPr lang="zh-CN" altLang="en-US" sz="1200" b="1" dirty="0">
                  <a:solidFill>
                    <a:schemeClr val="bg1"/>
                  </a:solidFill>
                  <a:latin typeface="TTTGB Medium" panose="020C06030202040F0204" pitchFamily="34" charset="-122"/>
                  <a:ea typeface="TTTGB Medium" panose="020C06030202040F0204" pitchFamily="34" charset="-122"/>
                </a:rPr>
                <a:t> </a:t>
              </a:r>
              <a:r>
                <a:rPr lang="en-US" altLang="zh-CN" sz="1200" b="1" dirty="0">
                  <a:solidFill>
                    <a:schemeClr val="bg1"/>
                  </a:solidFill>
                  <a:latin typeface="TTTGB Medium" panose="020C06030202040F0204" pitchFamily="34" charset="-122"/>
                  <a:ea typeface="TTTGB Medium" panose="020C06030202040F0204" pitchFamily="34" charset="-122"/>
                </a:rPr>
                <a:t>Gaming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414678F-75B8-428F-AA46-6552E5D22A6D}"/>
              </a:ext>
            </a:extLst>
          </p:cNvPr>
          <p:cNvGrpSpPr/>
          <p:nvPr/>
        </p:nvGrpSpPr>
        <p:grpSpPr>
          <a:xfrm>
            <a:off x="2662119" y="5366404"/>
            <a:ext cx="969577" cy="904184"/>
            <a:chOff x="4429949" y="1560374"/>
            <a:chExt cx="969577" cy="904184"/>
          </a:xfrm>
        </p:grpSpPr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9D779446-2972-4531-85C9-B459AD1A6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9486" y="1560374"/>
              <a:ext cx="584198" cy="584198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F0DCD57-AA84-47E4-ADC6-DD5F6E9DFB3E}"/>
                </a:ext>
              </a:extLst>
            </p:cNvPr>
            <p:cNvSpPr txBox="1"/>
            <p:nvPr/>
          </p:nvSpPr>
          <p:spPr>
            <a:xfrm>
              <a:off x="4429949" y="2187559"/>
              <a:ext cx="9695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TTGB Medium" panose="020C06030202040F0204" pitchFamily="34" charset="-122"/>
                  <a:ea typeface="TTTGB Medium" panose="020C06030202040F0204" pitchFamily="34" charset="-122"/>
                </a:rPr>
                <a:t>HD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TTGB Medium" panose="020C06030202040F0204" pitchFamily="34" charset="-122"/>
                  <a:ea typeface="TTTGB Medium" panose="020C06030202040F0204" pitchFamily="34" charset="-122"/>
                </a:rPr>
                <a:t> 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TTGB Medium" panose="020C06030202040F0204" pitchFamily="34" charset="-122"/>
                  <a:ea typeface="TTTGB Medium" panose="020C06030202040F0204" pitchFamily="34" charset="-122"/>
                </a:rPr>
                <a:t>Video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49DBE9C-837A-4459-8AAD-938A850CDF8F}"/>
              </a:ext>
            </a:extLst>
          </p:cNvPr>
          <p:cNvGrpSpPr/>
          <p:nvPr/>
        </p:nvGrpSpPr>
        <p:grpSpPr>
          <a:xfrm>
            <a:off x="437169" y="5305157"/>
            <a:ext cx="636713" cy="880376"/>
            <a:chOff x="3410411" y="1665302"/>
            <a:chExt cx="636713" cy="88037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C7BCAD7-B4DD-4AA4-8D7A-78B928C0E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449492" y="1665302"/>
              <a:ext cx="584198" cy="584198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3213348-E143-4867-B229-312B9874073E}"/>
                </a:ext>
              </a:extLst>
            </p:cNvPr>
            <p:cNvSpPr txBox="1"/>
            <p:nvPr/>
          </p:nvSpPr>
          <p:spPr>
            <a:xfrm>
              <a:off x="3410411" y="2268679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b="1" dirty="0">
                  <a:solidFill>
                    <a:schemeClr val="bg1"/>
                  </a:solidFill>
                  <a:latin typeface="TTTGB Medium" panose="020C06030202040F0204" pitchFamily="34" charset="-122"/>
                  <a:ea typeface="TTTGB Medium" panose="020C06030202040F0204" pitchFamily="34" charset="-122"/>
                </a:rPr>
                <a:t>AR/VR</a:t>
              </a:r>
              <a:endParaRPr kumimoji="1" lang="zh-CN" altLang="en-US" sz="12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6192DAE-68E9-4923-952D-7744734669B9}"/>
              </a:ext>
            </a:extLst>
          </p:cNvPr>
          <p:cNvGrpSpPr/>
          <p:nvPr/>
        </p:nvGrpSpPr>
        <p:grpSpPr>
          <a:xfrm>
            <a:off x="1206381" y="5277617"/>
            <a:ext cx="1491114" cy="966853"/>
            <a:chOff x="2668216" y="1591052"/>
            <a:chExt cx="1491114" cy="96685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44D24EE-9DFD-4315-8CA5-DCDF2B369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3780" y="1591052"/>
              <a:ext cx="584198" cy="584198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F00F8D6-DB6C-410D-9B20-31A0705EBC7A}"/>
                </a:ext>
              </a:extLst>
            </p:cNvPr>
            <p:cNvSpPr txBox="1"/>
            <p:nvPr/>
          </p:nvSpPr>
          <p:spPr>
            <a:xfrm>
              <a:off x="2668216" y="2280906"/>
              <a:ext cx="1491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b="1" dirty="0">
                  <a:solidFill>
                    <a:schemeClr val="bg1"/>
                  </a:solidFill>
                  <a:latin typeface="TTTGB Medium" panose="020C06030202040F0204" pitchFamily="34" charset="-122"/>
                  <a:ea typeface="TTTGB Medium" panose="020C06030202040F0204" pitchFamily="34" charset="-122"/>
                </a:rPr>
                <a:t>Live</a:t>
              </a:r>
              <a:r>
                <a:rPr kumimoji="1" lang="zh-CN" altLang="en-US" sz="1200" b="1" dirty="0">
                  <a:solidFill>
                    <a:schemeClr val="bg1"/>
                  </a:solidFill>
                  <a:latin typeface="TTTGB Medium" panose="020C06030202040F0204" pitchFamily="34" charset="-122"/>
                  <a:ea typeface="TTTGB Medium" panose="020C06030202040F0204" pitchFamily="34" charset="-122"/>
                </a:rPr>
                <a:t> </a:t>
              </a:r>
              <a:r>
                <a:rPr kumimoji="1" lang="en-US" altLang="zh-CN" sz="1200" b="1" dirty="0">
                  <a:solidFill>
                    <a:schemeClr val="bg1"/>
                  </a:solidFill>
                  <a:latin typeface="TTTGB Medium" panose="020C06030202040F0204" pitchFamily="34" charset="-122"/>
                  <a:ea typeface="TTTGB Medium" panose="020C06030202040F0204" pitchFamily="34" charset="-122"/>
                </a:rPr>
                <a:t>Broadcasting</a:t>
              </a:r>
              <a:endParaRPr kumimoji="1" lang="zh-CN" altLang="en-US" sz="12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1CD4FD2-7EDE-407E-91DA-8781FBE86012}"/>
              </a:ext>
            </a:extLst>
          </p:cNvPr>
          <p:cNvGrpSpPr/>
          <p:nvPr/>
        </p:nvGrpSpPr>
        <p:grpSpPr>
          <a:xfrm>
            <a:off x="1308086" y="4180208"/>
            <a:ext cx="1066074" cy="942535"/>
            <a:chOff x="6885284" y="1780692"/>
            <a:chExt cx="1066074" cy="942535"/>
          </a:xfrm>
        </p:grpSpPr>
        <p:sp>
          <p:nvSpPr>
            <p:cNvPr id="35" name="car-side-view_26212">
              <a:extLst>
                <a:ext uri="{FF2B5EF4-FFF2-40B4-BE49-F238E27FC236}">
                  <a16:creationId xmlns:a16="http://schemas.microsoft.com/office/drawing/2014/main" id="{B212E1C8-A09D-4CF1-B4E3-817EEFB7DA3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63803" y="1780692"/>
              <a:ext cx="462742" cy="353419"/>
            </a:xfrm>
            <a:custGeom>
              <a:avLst/>
              <a:gdLst>
                <a:gd name="T0" fmla="*/ 501 w 583"/>
                <a:gd name="T1" fmla="*/ 126 h 446"/>
                <a:gd name="T2" fmla="*/ 491 w 583"/>
                <a:gd name="T3" fmla="*/ 168 h 446"/>
                <a:gd name="T4" fmla="*/ 416 w 583"/>
                <a:gd name="T5" fmla="*/ 0 h 446"/>
                <a:gd name="T6" fmla="*/ 92 w 583"/>
                <a:gd name="T7" fmla="*/ 75 h 446"/>
                <a:gd name="T8" fmla="*/ 87 w 583"/>
                <a:gd name="T9" fmla="*/ 171 h 446"/>
                <a:gd name="T10" fmla="*/ 0 w 583"/>
                <a:gd name="T11" fmla="*/ 126 h 446"/>
                <a:gd name="T12" fmla="*/ 83 w 583"/>
                <a:gd name="T13" fmla="*/ 173 h 446"/>
                <a:gd name="T14" fmla="*/ 57 w 583"/>
                <a:gd name="T15" fmla="*/ 304 h 446"/>
                <a:gd name="T16" fmla="*/ 89 w 583"/>
                <a:gd name="T17" fmla="*/ 412 h 446"/>
                <a:gd name="T18" fmla="*/ 189 w 583"/>
                <a:gd name="T19" fmla="*/ 412 h 446"/>
                <a:gd name="T20" fmla="*/ 386 w 583"/>
                <a:gd name="T21" fmla="*/ 364 h 446"/>
                <a:gd name="T22" fmla="*/ 436 w 583"/>
                <a:gd name="T23" fmla="*/ 446 h 446"/>
                <a:gd name="T24" fmla="*/ 486 w 583"/>
                <a:gd name="T25" fmla="*/ 359 h 446"/>
                <a:gd name="T26" fmla="*/ 526 w 583"/>
                <a:gd name="T27" fmla="*/ 220 h 446"/>
                <a:gd name="T28" fmla="*/ 583 w 583"/>
                <a:gd name="T29" fmla="*/ 169 h 446"/>
                <a:gd name="T30" fmla="*/ 583 w 583"/>
                <a:gd name="T31" fmla="*/ 126 h 446"/>
                <a:gd name="T32" fmla="*/ 167 w 583"/>
                <a:gd name="T33" fmla="*/ 30 h 446"/>
                <a:gd name="T34" fmla="*/ 461 w 583"/>
                <a:gd name="T35" fmla="*/ 75 h 446"/>
                <a:gd name="T36" fmla="*/ 457 w 583"/>
                <a:gd name="T37" fmla="*/ 160 h 446"/>
                <a:gd name="T38" fmla="*/ 122 w 583"/>
                <a:gd name="T39" fmla="*/ 160 h 446"/>
                <a:gd name="T40" fmla="*/ 122 w 583"/>
                <a:gd name="T41" fmla="*/ 75 h 446"/>
                <a:gd name="T42" fmla="*/ 374 w 583"/>
                <a:gd name="T43" fmla="*/ 289 h 446"/>
                <a:gd name="T44" fmla="*/ 219 w 583"/>
                <a:gd name="T45" fmla="*/ 270 h 446"/>
                <a:gd name="T46" fmla="*/ 107 w 583"/>
                <a:gd name="T47" fmla="*/ 298 h 446"/>
                <a:gd name="T48" fmla="*/ 197 w 583"/>
                <a:gd name="T49" fmla="*/ 232 h 446"/>
                <a:gd name="T50" fmla="*/ 107 w 583"/>
                <a:gd name="T51" fmla="*/ 298 h 446"/>
                <a:gd name="T52" fmla="*/ 197 w 583"/>
                <a:gd name="T53" fmla="*/ 334 h 446"/>
                <a:gd name="T54" fmla="*/ 222 w 583"/>
                <a:gd name="T55" fmla="*/ 334 h 446"/>
                <a:gd name="T56" fmla="*/ 386 w 583"/>
                <a:gd name="T57" fmla="*/ 347 h 446"/>
                <a:gd name="T58" fmla="*/ 386 w 583"/>
                <a:gd name="T59" fmla="*/ 322 h 446"/>
                <a:gd name="T60" fmla="*/ 386 w 583"/>
                <a:gd name="T61" fmla="*/ 347 h 446"/>
                <a:gd name="T62" fmla="*/ 398 w 583"/>
                <a:gd name="T63" fmla="*/ 298 h 446"/>
                <a:gd name="T64" fmla="*/ 488 w 583"/>
                <a:gd name="T65" fmla="*/ 232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3" h="446">
                  <a:moveTo>
                    <a:pt x="583" y="126"/>
                  </a:moveTo>
                  <a:lnTo>
                    <a:pt x="501" y="126"/>
                  </a:lnTo>
                  <a:lnTo>
                    <a:pt x="496" y="171"/>
                  </a:lnTo>
                  <a:cubicBezTo>
                    <a:pt x="494" y="170"/>
                    <a:pt x="493" y="169"/>
                    <a:pt x="491" y="168"/>
                  </a:cubicBezTo>
                  <a:lnTo>
                    <a:pt x="491" y="75"/>
                  </a:lnTo>
                  <a:cubicBezTo>
                    <a:pt x="491" y="34"/>
                    <a:pt x="457" y="0"/>
                    <a:pt x="416" y="0"/>
                  </a:cubicBezTo>
                  <a:lnTo>
                    <a:pt x="167" y="0"/>
                  </a:lnTo>
                  <a:cubicBezTo>
                    <a:pt x="126" y="0"/>
                    <a:pt x="92" y="34"/>
                    <a:pt x="92" y="75"/>
                  </a:cubicBezTo>
                  <a:lnTo>
                    <a:pt x="92" y="168"/>
                  </a:lnTo>
                  <a:cubicBezTo>
                    <a:pt x="90" y="169"/>
                    <a:pt x="89" y="170"/>
                    <a:pt x="87" y="171"/>
                  </a:cubicBezTo>
                  <a:lnTo>
                    <a:pt x="82" y="126"/>
                  </a:lnTo>
                  <a:lnTo>
                    <a:pt x="0" y="126"/>
                  </a:lnTo>
                  <a:lnTo>
                    <a:pt x="0" y="169"/>
                  </a:lnTo>
                  <a:lnTo>
                    <a:pt x="83" y="173"/>
                  </a:lnTo>
                  <a:cubicBezTo>
                    <a:pt x="67" y="184"/>
                    <a:pt x="57" y="201"/>
                    <a:pt x="57" y="220"/>
                  </a:cubicBezTo>
                  <a:lnTo>
                    <a:pt x="57" y="304"/>
                  </a:lnTo>
                  <a:cubicBezTo>
                    <a:pt x="57" y="326"/>
                    <a:pt x="70" y="344"/>
                    <a:pt x="89" y="355"/>
                  </a:cubicBezTo>
                  <a:lnTo>
                    <a:pt x="89" y="412"/>
                  </a:lnTo>
                  <a:cubicBezTo>
                    <a:pt x="89" y="431"/>
                    <a:pt x="111" y="446"/>
                    <a:pt x="139" y="446"/>
                  </a:cubicBezTo>
                  <a:cubicBezTo>
                    <a:pt x="166" y="446"/>
                    <a:pt x="189" y="431"/>
                    <a:pt x="189" y="412"/>
                  </a:cubicBezTo>
                  <a:lnTo>
                    <a:pt x="189" y="364"/>
                  </a:lnTo>
                  <a:lnTo>
                    <a:pt x="386" y="364"/>
                  </a:lnTo>
                  <a:lnTo>
                    <a:pt x="386" y="412"/>
                  </a:lnTo>
                  <a:cubicBezTo>
                    <a:pt x="386" y="431"/>
                    <a:pt x="408" y="446"/>
                    <a:pt x="436" y="446"/>
                  </a:cubicBezTo>
                  <a:cubicBezTo>
                    <a:pt x="463" y="446"/>
                    <a:pt x="486" y="431"/>
                    <a:pt x="486" y="412"/>
                  </a:cubicBezTo>
                  <a:lnTo>
                    <a:pt x="486" y="359"/>
                  </a:lnTo>
                  <a:cubicBezTo>
                    <a:pt x="509" y="349"/>
                    <a:pt x="526" y="329"/>
                    <a:pt x="526" y="304"/>
                  </a:cubicBezTo>
                  <a:lnTo>
                    <a:pt x="526" y="220"/>
                  </a:lnTo>
                  <a:cubicBezTo>
                    <a:pt x="526" y="201"/>
                    <a:pt x="516" y="184"/>
                    <a:pt x="500" y="173"/>
                  </a:cubicBezTo>
                  <a:lnTo>
                    <a:pt x="583" y="169"/>
                  </a:lnTo>
                  <a:lnTo>
                    <a:pt x="583" y="126"/>
                  </a:lnTo>
                  <a:lnTo>
                    <a:pt x="583" y="126"/>
                  </a:lnTo>
                  <a:close/>
                  <a:moveTo>
                    <a:pt x="122" y="75"/>
                  </a:moveTo>
                  <a:cubicBezTo>
                    <a:pt x="122" y="50"/>
                    <a:pt x="142" y="30"/>
                    <a:pt x="167" y="30"/>
                  </a:cubicBezTo>
                  <a:lnTo>
                    <a:pt x="416" y="30"/>
                  </a:lnTo>
                  <a:cubicBezTo>
                    <a:pt x="441" y="30"/>
                    <a:pt x="461" y="50"/>
                    <a:pt x="461" y="75"/>
                  </a:cubicBezTo>
                  <a:lnTo>
                    <a:pt x="461" y="160"/>
                  </a:lnTo>
                  <a:cubicBezTo>
                    <a:pt x="460" y="160"/>
                    <a:pt x="458" y="160"/>
                    <a:pt x="457" y="160"/>
                  </a:cubicBezTo>
                  <a:lnTo>
                    <a:pt x="126" y="160"/>
                  </a:lnTo>
                  <a:cubicBezTo>
                    <a:pt x="125" y="160"/>
                    <a:pt x="123" y="160"/>
                    <a:pt x="122" y="160"/>
                  </a:cubicBezTo>
                  <a:lnTo>
                    <a:pt x="122" y="75"/>
                  </a:lnTo>
                  <a:lnTo>
                    <a:pt x="122" y="75"/>
                  </a:lnTo>
                  <a:close/>
                  <a:moveTo>
                    <a:pt x="374" y="270"/>
                  </a:moveTo>
                  <a:lnTo>
                    <a:pt x="374" y="289"/>
                  </a:lnTo>
                  <a:lnTo>
                    <a:pt x="219" y="289"/>
                  </a:lnTo>
                  <a:lnTo>
                    <a:pt x="219" y="270"/>
                  </a:lnTo>
                  <a:lnTo>
                    <a:pt x="374" y="270"/>
                  </a:lnTo>
                  <a:close/>
                  <a:moveTo>
                    <a:pt x="107" y="298"/>
                  </a:moveTo>
                  <a:lnTo>
                    <a:pt x="107" y="232"/>
                  </a:lnTo>
                  <a:lnTo>
                    <a:pt x="197" y="232"/>
                  </a:lnTo>
                  <a:lnTo>
                    <a:pt x="197" y="298"/>
                  </a:lnTo>
                  <a:lnTo>
                    <a:pt x="107" y="298"/>
                  </a:lnTo>
                  <a:close/>
                  <a:moveTo>
                    <a:pt x="209" y="347"/>
                  </a:moveTo>
                  <a:cubicBezTo>
                    <a:pt x="202" y="347"/>
                    <a:pt x="197" y="341"/>
                    <a:pt x="197" y="334"/>
                  </a:cubicBezTo>
                  <a:cubicBezTo>
                    <a:pt x="197" y="327"/>
                    <a:pt x="202" y="322"/>
                    <a:pt x="209" y="322"/>
                  </a:cubicBezTo>
                  <a:cubicBezTo>
                    <a:pt x="216" y="322"/>
                    <a:pt x="222" y="327"/>
                    <a:pt x="222" y="334"/>
                  </a:cubicBezTo>
                  <a:cubicBezTo>
                    <a:pt x="222" y="341"/>
                    <a:pt x="216" y="347"/>
                    <a:pt x="209" y="347"/>
                  </a:cubicBezTo>
                  <a:close/>
                  <a:moveTo>
                    <a:pt x="386" y="347"/>
                  </a:moveTo>
                  <a:cubicBezTo>
                    <a:pt x="379" y="347"/>
                    <a:pt x="374" y="341"/>
                    <a:pt x="374" y="334"/>
                  </a:cubicBezTo>
                  <a:cubicBezTo>
                    <a:pt x="374" y="327"/>
                    <a:pt x="379" y="322"/>
                    <a:pt x="386" y="322"/>
                  </a:cubicBezTo>
                  <a:cubicBezTo>
                    <a:pt x="393" y="322"/>
                    <a:pt x="399" y="327"/>
                    <a:pt x="399" y="334"/>
                  </a:cubicBezTo>
                  <a:cubicBezTo>
                    <a:pt x="399" y="341"/>
                    <a:pt x="393" y="347"/>
                    <a:pt x="386" y="347"/>
                  </a:cubicBezTo>
                  <a:close/>
                  <a:moveTo>
                    <a:pt x="488" y="298"/>
                  </a:moveTo>
                  <a:lnTo>
                    <a:pt x="398" y="298"/>
                  </a:lnTo>
                  <a:lnTo>
                    <a:pt x="398" y="232"/>
                  </a:lnTo>
                  <a:lnTo>
                    <a:pt x="488" y="232"/>
                  </a:lnTo>
                  <a:lnTo>
                    <a:pt x="488" y="2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4AAAFBE-B9E8-4B88-B961-7A26D084E7C6}"/>
                </a:ext>
              </a:extLst>
            </p:cNvPr>
            <p:cNvSpPr txBox="1"/>
            <p:nvPr/>
          </p:nvSpPr>
          <p:spPr>
            <a:xfrm>
              <a:off x="6885284" y="2261562"/>
              <a:ext cx="10660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TTGB Medium" panose="020C06030202040F0204" pitchFamily="34" charset="-122"/>
                  <a:ea typeface="TTTGB Medium" panose="020C06030202040F0204" pitchFamily="34" charset="-122"/>
                </a:rPr>
                <a:t>Connected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TTGB Medium" panose="020C06030202040F0204" pitchFamily="34" charset="-122"/>
                  <a:ea typeface="TTTGB Medium" panose="020C06030202040F0204" pitchFamily="34" charset="-122"/>
                </a:rPr>
                <a:t> </a:t>
              </a: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TTGB Medium" panose="020C06030202040F0204" pitchFamily="34" charset="-122"/>
                  <a:ea typeface="TTTGB Medium" panose="020C06030202040F0204" pitchFamily="34" charset="-122"/>
                </a:rPr>
                <a:t>Car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AFC0E3B4-EF82-4436-94C4-326122510BCB}"/>
              </a:ext>
            </a:extLst>
          </p:cNvPr>
          <p:cNvSpPr txBox="1"/>
          <p:nvPr/>
        </p:nvSpPr>
        <p:spPr>
          <a:xfrm>
            <a:off x="2587231" y="4669211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Intelligent</a:t>
            </a:r>
          </a:p>
          <a:p>
            <a:r>
              <a:rPr kumimoji="1" lang="en-US" altLang="zh-CN" sz="12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Medical</a:t>
            </a:r>
            <a:endParaRPr kumimoji="1" lang="zh-CN" altLang="en-US" sz="1200" b="1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DF5CAB7-1237-4F5E-ADA5-F4A512DF2F7B}"/>
              </a:ext>
            </a:extLst>
          </p:cNvPr>
          <p:cNvGrpSpPr/>
          <p:nvPr/>
        </p:nvGrpSpPr>
        <p:grpSpPr>
          <a:xfrm>
            <a:off x="369101" y="4079013"/>
            <a:ext cx="837280" cy="1067717"/>
            <a:chOff x="8034050" y="1632640"/>
            <a:chExt cx="837280" cy="1067717"/>
          </a:xfrm>
        </p:grpSpPr>
        <p:pic>
          <p:nvPicPr>
            <p:cNvPr id="29" name="图片 28" descr="机器人 (1)">
              <a:extLst>
                <a:ext uri="{FF2B5EF4-FFF2-40B4-BE49-F238E27FC236}">
                  <a16:creationId xmlns:a16="http://schemas.microsoft.com/office/drawing/2014/main" id="{02D8D62E-8F9D-4436-A13E-C657BDCA8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072913" y="1632640"/>
              <a:ext cx="605489" cy="584775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CCBBB1D-B98C-49A9-A0E2-6CB642A31DD6}"/>
                </a:ext>
              </a:extLst>
            </p:cNvPr>
            <p:cNvSpPr txBox="1"/>
            <p:nvPr/>
          </p:nvSpPr>
          <p:spPr>
            <a:xfrm>
              <a:off x="8034050" y="2238692"/>
              <a:ext cx="8372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b="1" dirty="0">
                  <a:solidFill>
                    <a:schemeClr val="bg1"/>
                  </a:solidFill>
                  <a:latin typeface="TTTGB Medium" panose="020C06030202040F0204" pitchFamily="34" charset="-122"/>
                  <a:ea typeface="TTTGB Medium" panose="020C06030202040F0204" pitchFamily="34" charset="-122"/>
                </a:rPr>
                <a:t>Industry</a:t>
              </a:r>
            </a:p>
            <a:p>
              <a:r>
                <a:rPr kumimoji="1" lang="en-US" altLang="zh-CN" sz="1200" b="1" dirty="0">
                  <a:solidFill>
                    <a:schemeClr val="bg1"/>
                  </a:solidFill>
                  <a:latin typeface="TTTGB Medium" panose="020C06030202040F0204" pitchFamily="34" charset="-122"/>
                  <a:ea typeface="TTTGB Medium" panose="020C06030202040F0204" pitchFamily="34" charset="-122"/>
                </a:rPr>
                <a:t>Internet</a:t>
              </a:r>
              <a:endParaRPr kumimoji="1" lang="zh-CN" altLang="en-US" sz="12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endParaRPr>
            </a:p>
          </p:txBody>
        </p:sp>
      </p:grpSp>
      <p:pic>
        <p:nvPicPr>
          <p:cNvPr id="78" name="图片 77" descr="腾讯PPT_07">
            <a:extLst>
              <a:ext uri="{FF2B5EF4-FFF2-40B4-BE49-F238E27FC236}">
                <a16:creationId xmlns:a16="http://schemas.microsoft.com/office/drawing/2014/main" id="{F4F032C0-FC7E-46CB-B7E6-C7C7EC1B82C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40674" y="1189427"/>
            <a:ext cx="1195436" cy="1799104"/>
          </a:xfrm>
          <a:prstGeom prst="rect">
            <a:avLst/>
          </a:prstGeom>
        </p:spPr>
      </p:pic>
      <p:pic>
        <p:nvPicPr>
          <p:cNvPr id="79" name="图片 78" descr="腾讯PPT_03">
            <a:extLst>
              <a:ext uri="{FF2B5EF4-FFF2-40B4-BE49-F238E27FC236}">
                <a16:creationId xmlns:a16="http://schemas.microsoft.com/office/drawing/2014/main" id="{1CC96228-5FEE-4165-9E7B-573B3930868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55458" y="1305716"/>
            <a:ext cx="1102193" cy="1658276"/>
          </a:xfrm>
          <a:prstGeom prst="rect">
            <a:avLst/>
          </a:prstGeom>
        </p:spPr>
      </p:pic>
      <p:pic>
        <p:nvPicPr>
          <p:cNvPr id="80" name="图片 79" descr="腾讯PPT_05">
            <a:extLst>
              <a:ext uri="{FF2B5EF4-FFF2-40B4-BE49-F238E27FC236}">
                <a16:creationId xmlns:a16="http://schemas.microsoft.com/office/drawing/2014/main" id="{876D73B3-21CE-4D9F-9BAD-D1C89A3DEAD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85831" y="1114309"/>
            <a:ext cx="1287722" cy="1937408"/>
          </a:xfrm>
          <a:prstGeom prst="rect">
            <a:avLst/>
          </a:prstGeom>
        </p:spPr>
      </p:pic>
      <p:sp>
        <p:nvSpPr>
          <p:cNvPr id="81" name="文本框 80">
            <a:extLst>
              <a:ext uri="{FF2B5EF4-FFF2-40B4-BE49-F238E27FC236}">
                <a16:creationId xmlns:a16="http://schemas.microsoft.com/office/drawing/2014/main" id="{E1D7498F-6359-42B3-BBC5-E8A2E26EA01A}"/>
              </a:ext>
            </a:extLst>
          </p:cNvPr>
          <p:cNvSpPr txBox="1"/>
          <p:nvPr/>
        </p:nvSpPr>
        <p:spPr>
          <a:xfrm>
            <a:off x="4655840" y="2440696"/>
            <a:ext cx="409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Problems &amp; Requirements </a:t>
            </a:r>
            <a:endParaRPr lang="zh-CN" altLang="en-US" dirty="0">
              <a:solidFill>
                <a:srgbClr val="00B0F0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9083855-BCD5-470B-A393-430970966999}"/>
              </a:ext>
            </a:extLst>
          </p:cNvPr>
          <p:cNvSpPr txBox="1"/>
          <p:nvPr/>
        </p:nvSpPr>
        <p:spPr>
          <a:xfrm>
            <a:off x="1281722" y="2468953"/>
            <a:ext cx="1949257" cy="36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Scenarios </a:t>
            </a:r>
            <a:endParaRPr lang="zh-CN" altLang="en-US" dirty="0">
              <a:solidFill>
                <a:srgbClr val="00B0F0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12910FD-5742-4277-AA2C-AA5D63153856}"/>
              </a:ext>
            </a:extLst>
          </p:cNvPr>
          <p:cNvSpPr txBox="1"/>
          <p:nvPr/>
        </p:nvSpPr>
        <p:spPr>
          <a:xfrm>
            <a:off x="9763201" y="2387928"/>
            <a:ext cx="194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Technologies</a:t>
            </a:r>
            <a:endParaRPr lang="zh-CN" altLang="en-US" dirty="0">
              <a:solidFill>
                <a:srgbClr val="00B0F0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pic>
        <p:nvPicPr>
          <p:cNvPr id="86" name="图形 85" descr="建筑">
            <a:extLst>
              <a:ext uri="{FF2B5EF4-FFF2-40B4-BE49-F238E27FC236}">
                <a16:creationId xmlns:a16="http://schemas.microsoft.com/office/drawing/2014/main" id="{C62FB564-3125-40EC-808C-E70499AC799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0938" y="3054821"/>
            <a:ext cx="467427" cy="467427"/>
          </a:xfrm>
          <a:prstGeom prst="rect">
            <a:avLst/>
          </a:prstGeom>
        </p:spPr>
      </p:pic>
      <p:sp>
        <p:nvSpPr>
          <p:cNvPr id="87" name="文本框 86">
            <a:extLst>
              <a:ext uri="{FF2B5EF4-FFF2-40B4-BE49-F238E27FC236}">
                <a16:creationId xmlns:a16="http://schemas.microsoft.com/office/drawing/2014/main" id="{F38ABFD7-E865-4AB9-B86A-6FF1F0058092}"/>
              </a:ext>
            </a:extLst>
          </p:cNvPr>
          <p:cNvSpPr txBox="1"/>
          <p:nvPr/>
        </p:nvSpPr>
        <p:spPr>
          <a:xfrm>
            <a:off x="1626347" y="3582280"/>
            <a:ext cx="1797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Smart Office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pic>
        <p:nvPicPr>
          <p:cNvPr id="88" name="Picture 2" descr="4_1-Arrow">
            <a:extLst>
              <a:ext uri="{FF2B5EF4-FFF2-40B4-BE49-F238E27FC236}">
                <a16:creationId xmlns:a16="http://schemas.microsoft.com/office/drawing/2014/main" id="{FBEE307F-24B5-4F50-80D4-7FB388326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5400000" flipV="1">
            <a:off x="2351789" y="3879654"/>
            <a:ext cx="3400206" cy="969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" name="文本框 90">
            <a:extLst>
              <a:ext uri="{FF2B5EF4-FFF2-40B4-BE49-F238E27FC236}">
                <a16:creationId xmlns:a16="http://schemas.microsoft.com/office/drawing/2014/main" id="{1B432841-466E-429E-BF1C-5253233DAE29}"/>
              </a:ext>
            </a:extLst>
          </p:cNvPr>
          <p:cNvSpPr txBox="1"/>
          <p:nvPr/>
        </p:nvSpPr>
        <p:spPr>
          <a:xfrm>
            <a:off x="9359027" y="3384766"/>
            <a:ext cx="29650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5G acceleration: Slice/QoS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Security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Rendering in Edge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AI in Edge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IoT capability enhancement </a:t>
            </a:r>
          </a:p>
          <a:p>
            <a:endParaRPr lang="en-US" altLang="zh-CN" sz="1600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  <a:p>
            <a:endParaRPr lang="zh-CN" altLang="en-US" sz="1600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pic>
        <p:nvPicPr>
          <p:cNvPr id="93" name="Picture 2" descr="4_1-Arrow">
            <a:extLst>
              <a:ext uri="{FF2B5EF4-FFF2-40B4-BE49-F238E27FC236}">
                <a16:creationId xmlns:a16="http://schemas.microsoft.com/office/drawing/2014/main" id="{77F656BE-1326-4690-82C8-342AD574B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5400000" flipV="1">
            <a:off x="6812363" y="3947195"/>
            <a:ext cx="3400206" cy="969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图形 22" descr="头上的大脑">
            <a:extLst>
              <a:ext uri="{FF2B5EF4-FFF2-40B4-BE49-F238E27FC236}">
                <a16:creationId xmlns:a16="http://schemas.microsoft.com/office/drawing/2014/main" id="{1795ED13-A36E-4573-8E5B-6B1046BF6D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12038" y="4122070"/>
            <a:ext cx="462742" cy="462742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1718152E-FFEB-4B84-A01A-10BF14771ADE}"/>
              </a:ext>
            </a:extLst>
          </p:cNvPr>
          <p:cNvSpPr txBox="1"/>
          <p:nvPr/>
        </p:nvSpPr>
        <p:spPr>
          <a:xfrm>
            <a:off x="4652017" y="3262384"/>
            <a:ext cx="32765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Higher network bandwidth and lower latency to enable service into edge cloud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Reduce the device cost, e.g., cloud gaming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Improve industry efficiency, e.g. intelligent medical, smart office</a:t>
            </a:r>
          </a:p>
          <a:p>
            <a:endParaRPr lang="en-US" altLang="zh-CN" sz="1600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  <a:p>
            <a:endParaRPr lang="zh-CN" altLang="en-US" sz="1600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8533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32947AF-BA29-458A-BE8B-EA3432143EB2}"/>
              </a:ext>
            </a:extLst>
          </p:cNvPr>
          <p:cNvSpPr txBox="1">
            <a:spLocks/>
          </p:cNvSpPr>
          <p:nvPr/>
        </p:nvSpPr>
        <p:spPr>
          <a:xfrm>
            <a:off x="-6067931" y="14196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br>
              <a:rPr lang="en-US" altLang="zh-CN" sz="2800" b="1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</a:br>
            <a:r>
              <a:rPr lang="en-US" altLang="zh-CN" sz="2800" b="1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 </a:t>
            </a:r>
            <a:endParaRPr lang="zh-CN" altLang="en-US" sz="28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C1DFE26-F6E3-4198-9853-8749CD7FCADE}"/>
              </a:ext>
            </a:extLst>
          </p:cNvPr>
          <p:cNvSpPr txBox="1">
            <a:spLocks/>
          </p:cNvSpPr>
          <p:nvPr/>
        </p:nvSpPr>
        <p:spPr>
          <a:xfrm>
            <a:off x="838200" y="1379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TSEC?</a:t>
            </a:r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Straight Connector 30">
            <a:extLst>
              <a:ext uri="{FF2B5EF4-FFF2-40B4-BE49-F238E27FC236}">
                <a16:creationId xmlns:a16="http://schemas.microsoft.com/office/drawing/2014/main" id="{0917244F-6F6D-4000-BA71-36B3AF835D2F}"/>
              </a:ext>
            </a:extLst>
          </p:cNvPr>
          <p:cNvCxnSpPr>
            <a:cxnSpLocks/>
          </p:cNvCxnSpPr>
          <p:nvPr/>
        </p:nvCxnSpPr>
        <p:spPr>
          <a:xfrm>
            <a:off x="4691842" y="2645985"/>
            <a:ext cx="5" cy="3475160"/>
          </a:xfrm>
          <a:prstGeom prst="line">
            <a:avLst/>
          </a:prstGeom>
          <a:ln w="25400">
            <a:solidFill>
              <a:srgbClr val="17B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30">
            <a:extLst>
              <a:ext uri="{FF2B5EF4-FFF2-40B4-BE49-F238E27FC236}">
                <a16:creationId xmlns:a16="http://schemas.microsoft.com/office/drawing/2014/main" id="{6ADC780E-12E3-4A2C-BB2F-3954CE2D73CF}"/>
              </a:ext>
            </a:extLst>
          </p:cNvPr>
          <p:cNvCxnSpPr>
            <a:cxnSpLocks/>
          </p:cNvCxnSpPr>
          <p:nvPr/>
        </p:nvCxnSpPr>
        <p:spPr>
          <a:xfrm>
            <a:off x="2387591" y="2645985"/>
            <a:ext cx="0" cy="3475160"/>
          </a:xfrm>
          <a:prstGeom prst="line">
            <a:avLst/>
          </a:prstGeom>
          <a:ln w="25400">
            <a:solidFill>
              <a:srgbClr val="17B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0">
            <a:extLst>
              <a:ext uri="{FF2B5EF4-FFF2-40B4-BE49-F238E27FC236}">
                <a16:creationId xmlns:a16="http://schemas.microsoft.com/office/drawing/2014/main" id="{7D2ADEE7-CEB5-4866-A118-6B3F6869B6BE}"/>
              </a:ext>
            </a:extLst>
          </p:cNvPr>
          <p:cNvCxnSpPr>
            <a:cxnSpLocks/>
          </p:cNvCxnSpPr>
          <p:nvPr/>
        </p:nvCxnSpPr>
        <p:spPr>
          <a:xfrm>
            <a:off x="7212127" y="2645985"/>
            <a:ext cx="0" cy="3475160"/>
          </a:xfrm>
          <a:prstGeom prst="line">
            <a:avLst/>
          </a:prstGeom>
          <a:ln w="25400">
            <a:solidFill>
              <a:srgbClr val="17B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AD674AC8-CCA4-42CB-91A6-7DB817D203B7}"/>
              </a:ext>
            </a:extLst>
          </p:cNvPr>
          <p:cNvSpPr txBox="1">
            <a:spLocks/>
          </p:cNvSpPr>
          <p:nvPr/>
        </p:nvSpPr>
        <p:spPr>
          <a:xfrm>
            <a:off x="5735960" y="1150770"/>
            <a:ext cx="9217024" cy="518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180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To</a:t>
            </a:r>
            <a:r>
              <a:rPr lang="zh-CN" altLang="en-US" sz="180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Support</a:t>
            </a:r>
            <a:r>
              <a:rPr lang="zh-CN" altLang="en-US" sz="180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 </a:t>
            </a:r>
            <a:r>
              <a:rPr lang="en-US" altLang="zh-CN" sz="180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Network PaaS Bridging 5G/IoT and Services</a:t>
            </a:r>
            <a:endParaRPr lang="zh-CN" altLang="en-US" sz="1800" dirty="0">
              <a:solidFill>
                <a:srgbClr val="FFFFFF"/>
              </a:solidFill>
              <a:ea typeface="TTTGB Medium" panose="020C06030202040F0204" pitchFamily="34" charset="-122"/>
            </a:endParaRPr>
          </a:p>
        </p:txBody>
      </p:sp>
      <p:cxnSp>
        <p:nvCxnSpPr>
          <p:cNvPr id="13" name="Straight Connector 30">
            <a:extLst>
              <a:ext uri="{FF2B5EF4-FFF2-40B4-BE49-F238E27FC236}">
                <a16:creationId xmlns:a16="http://schemas.microsoft.com/office/drawing/2014/main" id="{C33A0093-3FB0-4555-ABB5-75F313F05096}"/>
              </a:ext>
            </a:extLst>
          </p:cNvPr>
          <p:cNvCxnSpPr>
            <a:cxnSpLocks/>
          </p:cNvCxnSpPr>
          <p:nvPr/>
        </p:nvCxnSpPr>
        <p:spPr>
          <a:xfrm>
            <a:off x="9732407" y="2645985"/>
            <a:ext cx="0" cy="3475160"/>
          </a:xfrm>
          <a:prstGeom prst="line">
            <a:avLst/>
          </a:prstGeom>
          <a:ln w="25400">
            <a:solidFill>
              <a:srgbClr val="17B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">
            <a:extLst>
              <a:ext uri="{FF2B5EF4-FFF2-40B4-BE49-F238E27FC236}">
                <a16:creationId xmlns:a16="http://schemas.microsoft.com/office/drawing/2014/main" id="{32AB0E4C-418F-4542-8DFE-F2ECC3956FAF}"/>
              </a:ext>
            </a:extLst>
          </p:cNvPr>
          <p:cNvSpPr txBox="1">
            <a:spLocks/>
          </p:cNvSpPr>
          <p:nvPr/>
        </p:nvSpPr>
        <p:spPr>
          <a:xfrm>
            <a:off x="-55517" y="2867874"/>
            <a:ext cx="2520279" cy="518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Mobile Traffic Offloading </a:t>
            </a:r>
            <a:endParaRPr lang="zh-CN" altLang="en-US" sz="16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6F7DFAD-59ED-4558-8212-D52383AF5A92}"/>
              </a:ext>
            </a:extLst>
          </p:cNvPr>
          <p:cNvSpPr txBox="1">
            <a:spLocks/>
          </p:cNvSpPr>
          <p:nvPr/>
        </p:nvSpPr>
        <p:spPr>
          <a:xfrm>
            <a:off x="2423595" y="2857319"/>
            <a:ext cx="2232244" cy="518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 Acceleration  </a:t>
            </a:r>
            <a:endParaRPr lang="zh-CN" altLang="en-US" sz="16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ED08BFF8-144E-4D9E-AFF7-25D2DCA6BA2C}"/>
              </a:ext>
            </a:extLst>
          </p:cNvPr>
          <p:cNvSpPr txBox="1">
            <a:spLocks/>
          </p:cNvSpPr>
          <p:nvPr/>
        </p:nvSpPr>
        <p:spPr>
          <a:xfrm>
            <a:off x="4799856" y="2831427"/>
            <a:ext cx="2232244" cy="518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 Traffic Forwarding</a:t>
            </a:r>
            <a:endParaRPr lang="zh-CN" altLang="en-US" sz="16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AC9AF42E-9E7E-4FAE-AB98-D07B4AAEBF2C}"/>
              </a:ext>
            </a:extLst>
          </p:cNvPr>
          <p:cNvSpPr txBox="1">
            <a:spLocks/>
          </p:cNvSpPr>
          <p:nvPr/>
        </p:nvSpPr>
        <p:spPr>
          <a:xfrm>
            <a:off x="7321845" y="2831426"/>
            <a:ext cx="2232244" cy="518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Across Edge/DC </a:t>
            </a:r>
          </a:p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Tunneling  </a:t>
            </a:r>
            <a:endParaRPr lang="zh-CN" altLang="en-US" sz="16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14475018-006F-4B7D-B231-1201B3A2826F}"/>
              </a:ext>
            </a:extLst>
          </p:cNvPr>
          <p:cNvSpPr txBox="1">
            <a:spLocks/>
          </p:cNvSpPr>
          <p:nvPr/>
        </p:nvSpPr>
        <p:spPr>
          <a:xfrm>
            <a:off x="9875079" y="2807375"/>
            <a:ext cx="2232244" cy="518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zh-CN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 Access &amp; Control</a:t>
            </a:r>
            <a:endParaRPr lang="zh-CN" altLang="en-US" sz="16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66AC24D6-121F-4219-9AEA-AD95992FABBE}"/>
              </a:ext>
            </a:extLst>
          </p:cNvPr>
          <p:cNvSpPr txBox="1">
            <a:spLocks/>
          </p:cNvSpPr>
          <p:nvPr/>
        </p:nvSpPr>
        <p:spPr>
          <a:xfrm>
            <a:off x="211145" y="3696468"/>
            <a:ext cx="2329185" cy="211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Traffic to Edge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Different Service Scheduling Adaptation 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 Latency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4BD9F8E3-48B5-4AF8-A497-ACDDA9552853}"/>
              </a:ext>
            </a:extLst>
          </p:cNvPr>
          <p:cNvSpPr txBox="1">
            <a:spLocks/>
          </p:cNvSpPr>
          <p:nvPr/>
        </p:nvSpPr>
        <p:spPr>
          <a:xfrm>
            <a:off x="2562901" y="4021145"/>
            <a:ext cx="2232245" cy="211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UL/DL BW Adjustment 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On-demand Acceleration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Rate adaptive optimization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Aft>
                <a:spcPts val="0"/>
              </a:spcAft>
            </a:pP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Aft>
                <a:spcPts val="0"/>
              </a:spcAft>
            </a:pPr>
            <a:endParaRPr lang="zh-CN" altLang="en-US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5CD8153-676C-4E3E-B3BD-417D25AFE5FC}"/>
              </a:ext>
            </a:extLst>
          </p:cNvPr>
          <p:cNvSpPr txBox="1">
            <a:spLocks/>
          </p:cNvSpPr>
          <p:nvPr/>
        </p:nvSpPr>
        <p:spPr>
          <a:xfrm>
            <a:off x="4957312" y="3662269"/>
            <a:ext cx="2232244" cy="211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 Performance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LB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Traffic Statistics</a:t>
            </a:r>
          </a:p>
          <a:p>
            <a:pPr fontAlgn="auto">
              <a:spcAft>
                <a:spcPts val="0"/>
              </a:spcAft>
            </a:pP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Aft>
                <a:spcPts val="0"/>
              </a:spcAft>
            </a:pPr>
            <a:endParaRPr lang="zh-CN" altLang="en-US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8B088EB5-0CDD-49E8-9370-6ED8ECBCC597}"/>
              </a:ext>
            </a:extLst>
          </p:cNvPr>
          <p:cNvSpPr txBox="1">
            <a:spLocks/>
          </p:cNvSpPr>
          <p:nvPr/>
        </p:nvSpPr>
        <p:spPr>
          <a:xfrm>
            <a:off x="7544051" y="3321879"/>
            <a:ext cx="2051064" cy="211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Security 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Software defined Routing</a:t>
            </a:r>
            <a:endParaRPr lang="zh-CN" altLang="en-US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DF7FB820-E78D-4E07-A600-6F96D08F4C86}"/>
              </a:ext>
            </a:extLst>
          </p:cNvPr>
          <p:cNvSpPr txBox="1">
            <a:spLocks/>
          </p:cNvSpPr>
          <p:nvPr/>
        </p:nvSpPr>
        <p:spPr>
          <a:xfrm>
            <a:off x="9787729" y="3573016"/>
            <a:ext cx="2356943" cy="211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 Data Access 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 Data Handling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 &amp; Cloud Coordination </a:t>
            </a:r>
            <a:endParaRPr lang="zh-CN" altLang="en-US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泪滴形 64">
            <a:extLst>
              <a:ext uri="{FF2B5EF4-FFF2-40B4-BE49-F238E27FC236}">
                <a16:creationId xmlns:a16="http://schemas.microsoft.com/office/drawing/2014/main" id="{BD5130DF-E0C2-494E-A76D-94045BE22CE1}"/>
              </a:ext>
            </a:extLst>
          </p:cNvPr>
          <p:cNvSpPr>
            <a:spLocks noChangeAspect="1"/>
          </p:cNvSpPr>
          <p:nvPr/>
        </p:nvSpPr>
        <p:spPr>
          <a:xfrm>
            <a:off x="3265317" y="2115736"/>
            <a:ext cx="594025" cy="594025"/>
          </a:xfrm>
          <a:prstGeom prst="teardrop">
            <a:avLst/>
          </a:prstGeom>
          <a:gradFill>
            <a:gsLst>
              <a:gs pos="0">
                <a:srgbClr val="56D1DB"/>
              </a:gs>
              <a:gs pos="74000">
                <a:srgbClr val="0856F7"/>
              </a:gs>
            </a:gsLst>
            <a:lin ang="3900000" scaled="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b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TTGB Medium" panose="020C06030202040F0204" pitchFamily="34" charset="-122"/>
              </a:rPr>
            </a:br>
            <a:b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TTGB Medium" panose="020C06030202040F0204" pitchFamily="34" charset="-122"/>
              </a:rPr>
            </a:br>
            <a:b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TTGB Medium" panose="020C06030202040F0204" pitchFamily="34" charset="-122"/>
              </a:rPr>
            </a:b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TTGB Medium" panose="020C06030202040F0204" pitchFamily="34" charset="-122"/>
            </a:endParaRPr>
          </a:p>
        </p:txBody>
      </p:sp>
      <p:sp>
        <p:nvSpPr>
          <p:cNvPr id="46" name="泪滴形 64">
            <a:extLst>
              <a:ext uri="{FF2B5EF4-FFF2-40B4-BE49-F238E27FC236}">
                <a16:creationId xmlns:a16="http://schemas.microsoft.com/office/drawing/2014/main" id="{EA45FB84-5C0E-4911-BF28-DB5AAA1F66C3}"/>
              </a:ext>
            </a:extLst>
          </p:cNvPr>
          <p:cNvSpPr>
            <a:spLocks noChangeAspect="1"/>
          </p:cNvSpPr>
          <p:nvPr/>
        </p:nvSpPr>
        <p:spPr>
          <a:xfrm>
            <a:off x="910213" y="2115736"/>
            <a:ext cx="594025" cy="594025"/>
          </a:xfrm>
          <a:prstGeom prst="teardrop">
            <a:avLst/>
          </a:prstGeom>
          <a:gradFill>
            <a:gsLst>
              <a:gs pos="0">
                <a:srgbClr val="56D1DB"/>
              </a:gs>
              <a:gs pos="74000">
                <a:srgbClr val="0856F7"/>
              </a:gs>
            </a:gsLst>
            <a:lin ang="3900000" scaled="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b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TTGB Medium" panose="020C06030202040F0204" pitchFamily="34" charset="-122"/>
              </a:rPr>
            </a:br>
            <a:b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TTGB Medium" panose="020C06030202040F0204" pitchFamily="34" charset="-122"/>
              </a:rPr>
            </a:br>
            <a:b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TTGB Medium" panose="020C06030202040F0204" pitchFamily="34" charset="-122"/>
              </a:rPr>
            </a:b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TTGB Medium" panose="020C06030202040F0204" pitchFamily="34" charset="-122"/>
            </a:endParaRPr>
          </a:p>
        </p:txBody>
      </p:sp>
      <p:pic>
        <p:nvPicPr>
          <p:cNvPr id="3" name="图形 2" descr="返回">
            <a:extLst>
              <a:ext uri="{FF2B5EF4-FFF2-40B4-BE49-F238E27FC236}">
                <a16:creationId xmlns:a16="http://schemas.microsoft.com/office/drawing/2014/main" id="{E7FFFA2F-2D1E-4E45-87E9-3FA874FF33A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751" y="2164925"/>
            <a:ext cx="507514" cy="507514"/>
          </a:xfrm>
          <a:prstGeom prst="rect">
            <a:avLst/>
          </a:prstGeom>
        </p:spPr>
      </p:pic>
      <p:pic>
        <p:nvPicPr>
          <p:cNvPr id="49" name="图形 48" descr="仪表">
            <a:extLst>
              <a:ext uri="{FF2B5EF4-FFF2-40B4-BE49-F238E27FC236}">
                <a16:creationId xmlns:a16="http://schemas.microsoft.com/office/drawing/2014/main" id="{0176770D-DB4C-49D0-8F1B-11B002EF159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5303" y="2118674"/>
            <a:ext cx="494051" cy="494051"/>
          </a:xfrm>
          <a:prstGeom prst="rect">
            <a:avLst/>
          </a:prstGeom>
        </p:spPr>
      </p:pic>
      <p:sp>
        <p:nvSpPr>
          <p:cNvPr id="32" name="泪滴形 87">
            <a:extLst>
              <a:ext uri="{FF2B5EF4-FFF2-40B4-BE49-F238E27FC236}">
                <a16:creationId xmlns:a16="http://schemas.microsoft.com/office/drawing/2014/main" id="{F7EA6072-86D7-440E-9D20-8A7C07C01541}"/>
              </a:ext>
            </a:extLst>
          </p:cNvPr>
          <p:cNvSpPr>
            <a:spLocks noChangeAspect="1"/>
          </p:cNvSpPr>
          <p:nvPr/>
        </p:nvSpPr>
        <p:spPr>
          <a:xfrm>
            <a:off x="5532450" y="2091413"/>
            <a:ext cx="594025" cy="594025"/>
          </a:xfrm>
          <a:prstGeom prst="teardrop">
            <a:avLst/>
          </a:prstGeom>
          <a:gradFill>
            <a:gsLst>
              <a:gs pos="0">
                <a:srgbClr val="56D1DB"/>
              </a:gs>
              <a:gs pos="74000">
                <a:srgbClr val="0856F7"/>
              </a:gs>
            </a:gsLst>
            <a:lin ang="3900000" scaled="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b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TTGB Medium" panose="020C06030202040F0204" pitchFamily="34" charset="-122"/>
              </a:rPr>
            </a:br>
            <a:b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TTGB Medium" panose="020C06030202040F0204" pitchFamily="34" charset="-122"/>
              </a:rPr>
            </a:br>
            <a:b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TTGB Medium" panose="020C06030202040F0204" pitchFamily="34" charset="-122"/>
              </a:rPr>
            </a:b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TTGB Medium" panose="020C06030202040F0204" pitchFamily="34" charset="-122"/>
            </a:endParaRPr>
          </a:p>
        </p:txBody>
      </p:sp>
      <p:sp>
        <p:nvSpPr>
          <p:cNvPr id="33" name="泪滴形 28">
            <a:extLst>
              <a:ext uri="{FF2B5EF4-FFF2-40B4-BE49-F238E27FC236}">
                <a16:creationId xmlns:a16="http://schemas.microsoft.com/office/drawing/2014/main" id="{F749AFC2-1509-4357-9BAF-32858C76EDC8}"/>
              </a:ext>
            </a:extLst>
          </p:cNvPr>
          <p:cNvSpPr>
            <a:spLocks noChangeAspect="1"/>
          </p:cNvSpPr>
          <p:nvPr/>
        </p:nvSpPr>
        <p:spPr>
          <a:xfrm>
            <a:off x="8082842" y="2094591"/>
            <a:ext cx="594025" cy="594025"/>
          </a:xfrm>
          <a:prstGeom prst="teardrop">
            <a:avLst/>
          </a:prstGeom>
          <a:gradFill>
            <a:gsLst>
              <a:gs pos="0">
                <a:srgbClr val="56D1DB"/>
              </a:gs>
              <a:gs pos="74000">
                <a:srgbClr val="0856F7"/>
              </a:gs>
            </a:gsLst>
            <a:lin ang="3900000" scaled="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b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TTGB Medium" panose="020C06030202040F0204" pitchFamily="34" charset="-122"/>
              </a:rPr>
            </a:br>
            <a:b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TTGB Medium" panose="020C06030202040F0204" pitchFamily="34" charset="-122"/>
              </a:rPr>
            </a:br>
            <a:b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TTGB Medium" panose="020C06030202040F0204" pitchFamily="34" charset="-122"/>
              </a:rPr>
            </a:b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TTGB Medium" panose="020C06030202040F0204" pitchFamily="34" charset="-122"/>
            </a:endParaRPr>
          </a:p>
        </p:txBody>
      </p:sp>
      <p:sp>
        <p:nvSpPr>
          <p:cNvPr id="35" name="泪滴形 29">
            <a:extLst>
              <a:ext uri="{FF2B5EF4-FFF2-40B4-BE49-F238E27FC236}">
                <a16:creationId xmlns:a16="http://schemas.microsoft.com/office/drawing/2014/main" id="{D75C9CA9-3504-4093-970B-2EFDBAB3B571}"/>
              </a:ext>
            </a:extLst>
          </p:cNvPr>
          <p:cNvSpPr>
            <a:spLocks noChangeAspect="1"/>
          </p:cNvSpPr>
          <p:nvPr/>
        </p:nvSpPr>
        <p:spPr>
          <a:xfrm>
            <a:off x="10683738" y="2120052"/>
            <a:ext cx="594025" cy="594025"/>
          </a:xfrm>
          <a:prstGeom prst="teardrop">
            <a:avLst/>
          </a:prstGeom>
          <a:gradFill>
            <a:gsLst>
              <a:gs pos="0">
                <a:srgbClr val="56D1DB"/>
              </a:gs>
              <a:gs pos="74000">
                <a:srgbClr val="0856F7"/>
              </a:gs>
            </a:gsLst>
            <a:lin ang="3900000" scaled="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b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TTGB Medium" panose="020C06030202040F0204" pitchFamily="34" charset="-122"/>
              </a:rPr>
            </a:br>
            <a:b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TTGB Medium" panose="020C06030202040F0204" pitchFamily="34" charset="-122"/>
              </a:rPr>
            </a:br>
            <a:b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TTGB Medium" panose="020C06030202040F0204" pitchFamily="34" charset="-122"/>
              </a:rPr>
            </a:b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TTGB Medium" panose="020C06030202040F0204" pitchFamily="34" charset="-122"/>
            </a:endParaRPr>
          </a:p>
        </p:txBody>
      </p:sp>
      <p:pic>
        <p:nvPicPr>
          <p:cNvPr id="36" name="图形 35" descr="网络">
            <a:extLst>
              <a:ext uri="{FF2B5EF4-FFF2-40B4-BE49-F238E27FC236}">
                <a16:creationId xmlns:a16="http://schemas.microsoft.com/office/drawing/2014/main" id="{0750FA33-6DD1-4EAA-B9A1-01558B5AE3E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33346" y="2113337"/>
            <a:ext cx="533019" cy="533019"/>
          </a:xfrm>
          <a:prstGeom prst="rect">
            <a:avLst/>
          </a:prstGeom>
        </p:spPr>
      </p:pic>
      <p:pic>
        <p:nvPicPr>
          <p:cNvPr id="38" name="图形 37" descr="建筑">
            <a:extLst>
              <a:ext uri="{FF2B5EF4-FFF2-40B4-BE49-F238E27FC236}">
                <a16:creationId xmlns:a16="http://schemas.microsoft.com/office/drawing/2014/main" id="{B3DC16FD-224F-4192-B1F1-DF68C05105D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1570" y="2167997"/>
            <a:ext cx="478359" cy="478359"/>
          </a:xfrm>
          <a:prstGeom prst="rect">
            <a:avLst/>
          </a:prstGeom>
        </p:spPr>
      </p:pic>
      <p:pic>
        <p:nvPicPr>
          <p:cNvPr id="39" name="图形 38" descr="齿轮">
            <a:extLst>
              <a:ext uri="{FF2B5EF4-FFF2-40B4-BE49-F238E27FC236}">
                <a16:creationId xmlns:a16="http://schemas.microsoft.com/office/drawing/2014/main" id="{729F7F9B-40D6-4CA5-BC7E-A94EF71FBA37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49261" y="2091413"/>
            <a:ext cx="599127" cy="599127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03A0DF5A-B252-4322-BBA7-9D52EE949D8C}"/>
              </a:ext>
            </a:extLst>
          </p:cNvPr>
          <p:cNvSpPr/>
          <p:nvPr/>
        </p:nvSpPr>
        <p:spPr>
          <a:xfrm>
            <a:off x="832021" y="1208443"/>
            <a:ext cx="4574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TSEC</a:t>
            </a:r>
            <a:r>
              <a:rPr kumimoji="1" lang="zh-CN" altLang="en-US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encent</a:t>
            </a:r>
            <a:r>
              <a:rPr kumimoji="1" lang="en-US" altLang="zh-CN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</a:t>
            </a:r>
            <a:r>
              <a:rPr kumimoji="1"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mart</a:t>
            </a:r>
            <a:r>
              <a:rPr kumimoji="1" lang="en-US" altLang="zh-CN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</a:t>
            </a:r>
            <a:r>
              <a:rPr kumimoji="1"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dge</a:t>
            </a:r>
            <a:r>
              <a:rPr kumimoji="1" lang="en-US" altLang="zh-CN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</a:t>
            </a:r>
            <a:r>
              <a:rPr kumimoji="1"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onnector</a:t>
            </a:r>
            <a:endParaRPr kumimoji="1"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9854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14">
            <a:extLst>
              <a:ext uri="{FF2B5EF4-FFF2-40B4-BE49-F238E27FC236}">
                <a16:creationId xmlns:a16="http://schemas.microsoft.com/office/drawing/2014/main" id="{A6B96370-5822-407D-A46E-42B1ED30424F}"/>
              </a:ext>
            </a:extLst>
          </p:cNvPr>
          <p:cNvSpPr/>
          <p:nvPr/>
        </p:nvSpPr>
        <p:spPr>
          <a:xfrm rot="16200000">
            <a:off x="807181" y="3795780"/>
            <a:ext cx="1464460" cy="219611"/>
          </a:xfrm>
          <a:prstGeom prst="rect">
            <a:avLst/>
          </a:prstGeom>
          <a:solidFill>
            <a:srgbClr val="D9D9D9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  <a:cs typeface="Helvetica" panose="020B0604020202020204" pitchFamily="34" charset="0"/>
              <a:sym typeface="+mn-ea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F304DB9-2DE0-4495-9DC5-BC3581321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390" y="454968"/>
            <a:ext cx="10515600" cy="704958"/>
          </a:xfrm>
        </p:spPr>
        <p:txBody>
          <a:bodyPr>
            <a:normAutofit/>
          </a:bodyPr>
          <a:lstStyle/>
          <a:p>
            <a:r>
              <a:rPr lang="en-US" altLang="zh-CN" sz="2800" b="1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TSEC:</a:t>
            </a:r>
            <a:r>
              <a:rPr lang="zh-CN" altLang="en-US" sz="2800" b="1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 </a:t>
            </a:r>
            <a:r>
              <a:rPr lang="en-US" altLang="zh-CN" sz="2800" b="1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PaaS for</a:t>
            </a:r>
            <a:r>
              <a:rPr lang="zh-CN" altLang="en-US" sz="2800" b="1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 </a:t>
            </a:r>
            <a:r>
              <a:rPr lang="en-US" altLang="zh-CN" sz="2800" b="1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edge</a:t>
            </a:r>
            <a:r>
              <a:rPr lang="zh-CN" altLang="en-US" sz="2800" b="1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 </a:t>
            </a:r>
            <a:r>
              <a:rPr lang="en-US" altLang="zh-CN" sz="2800" b="1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network </a:t>
            </a:r>
            <a:endParaRPr lang="zh-CN" altLang="en-US" sz="2800" b="1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48" name="矩形: 圆角 53">
            <a:extLst>
              <a:ext uri="{FF2B5EF4-FFF2-40B4-BE49-F238E27FC236}">
                <a16:creationId xmlns:a16="http://schemas.microsoft.com/office/drawing/2014/main" id="{99B2FAF1-1B61-4965-B2C4-D58338151655}"/>
              </a:ext>
            </a:extLst>
          </p:cNvPr>
          <p:cNvSpPr/>
          <p:nvPr/>
        </p:nvSpPr>
        <p:spPr>
          <a:xfrm>
            <a:off x="1068632" y="2395158"/>
            <a:ext cx="1496900" cy="3264424"/>
          </a:xfrm>
          <a:prstGeom prst="roundRect">
            <a:avLst/>
          </a:prstGeom>
          <a:noFill/>
          <a:ln w="1905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50" name="圆角矩形 1">
            <a:extLst>
              <a:ext uri="{FF2B5EF4-FFF2-40B4-BE49-F238E27FC236}">
                <a16:creationId xmlns:a16="http://schemas.microsoft.com/office/drawing/2014/main" id="{B532A665-1576-446B-8211-D63ABE100064}"/>
              </a:ext>
            </a:extLst>
          </p:cNvPr>
          <p:cNvSpPr/>
          <p:nvPr/>
        </p:nvSpPr>
        <p:spPr>
          <a:xfrm>
            <a:off x="3791744" y="2924944"/>
            <a:ext cx="6654340" cy="1540618"/>
          </a:xfrm>
          <a:prstGeom prst="roundRect">
            <a:avLst/>
          </a:prstGeom>
          <a:noFill/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1" lang="zh-CN" altLang="en-US" sz="1050" b="1" kern="0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51" name="圆角矩形 29">
            <a:extLst>
              <a:ext uri="{FF2B5EF4-FFF2-40B4-BE49-F238E27FC236}">
                <a16:creationId xmlns:a16="http://schemas.microsoft.com/office/drawing/2014/main" id="{97538568-CB99-40CB-92EC-5069C0EB2675}"/>
              </a:ext>
            </a:extLst>
          </p:cNvPr>
          <p:cNvSpPr/>
          <p:nvPr/>
        </p:nvSpPr>
        <p:spPr>
          <a:xfrm>
            <a:off x="8412076" y="3380081"/>
            <a:ext cx="1085516" cy="936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i="0" u="none" strike="noStrike" kern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IoT</a:t>
            </a:r>
            <a:r>
              <a:rPr kumimoji="1" lang="zh-CN" altLang="en-US" sz="1400" i="0" u="none" strike="noStrike" kern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 </a:t>
            </a:r>
            <a:r>
              <a:rPr kumimoji="1" lang="en-US" altLang="zh-CN" sz="1400" i="0" u="none" strike="noStrike" kern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Core</a:t>
            </a:r>
            <a:r>
              <a:rPr kumimoji="1" lang="zh-CN" altLang="en-US" sz="1400" i="0" u="none" strike="noStrike" kern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 </a:t>
            </a:r>
            <a:r>
              <a:rPr kumimoji="1" lang="en-US" altLang="zh-CN" sz="1400" i="0" u="none" strike="noStrike" kern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Kit</a:t>
            </a:r>
            <a:endParaRPr kumimoji="1" lang="zh-CN" altLang="en-US" sz="1400" i="0" u="none" strike="noStrike" kern="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52" name="圆角矩形 30">
            <a:extLst>
              <a:ext uri="{FF2B5EF4-FFF2-40B4-BE49-F238E27FC236}">
                <a16:creationId xmlns:a16="http://schemas.microsoft.com/office/drawing/2014/main" id="{1CD57115-46F5-40AB-8C8D-C148657AD092}"/>
              </a:ext>
            </a:extLst>
          </p:cNvPr>
          <p:cNvSpPr/>
          <p:nvPr/>
        </p:nvSpPr>
        <p:spPr>
          <a:xfrm>
            <a:off x="5014732" y="3380081"/>
            <a:ext cx="1005012" cy="936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i="0" u="none" strike="noStrike" kern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Mobile</a:t>
            </a:r>
            <a:r>
              <a:rPr kumimoji="1" lang="zh-CN" altLang="en-US" sz="1400" i="0" u="none" strike="noStrike" kern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 </a:t>
            </a:r>
            <a:r>
              <a:rPr kumimoji="1" lang="en-US" altLang="zh-CN" sz="1400" i="0" u="none" strike="noStrike" kern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Edge</a:t>
            </a:r>
            <a:r>
              <a:rPr kumimoji="1" lang="zh-CN" altLang="en-US" sz="1400" i="0" u="none" strike="noStrike" kern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 </a:t>
            </a:r>
            <a:r>
              <a:rPr kumimoji="1" lang="en-US" altLang="zh-CN" sz="1400" i="0" u="none" strike="noStrike" kern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Kit</a:t>
            </a:r>
            <a:endParaRPr kumimoji="1" lang="zh-CN" altLang="en-US" sz="1400" i="0" u="none" strike="noStrike" kern="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8B92316-8370-49A1-8053-EA75DA8DFE36}"/>
              </a:ext>
            </a:extLst>
          </p:cNvPr>
          <p:cNvSpPr txBox="1"/>
          <p:nvPr/>
        </p:nvSpPr>
        <p:spPr>
          <a:xfrm>
            <a:off x="6797010" y="2950767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TSEC</a:t>
            </a:r>
            <a:endParaRPr kumimoji="1" lang="zh-CN" altLang="en-US" b="1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54" name="圆角矩形 30">
            <a:extLst>
              <a:ext uri="{FF2B5EF4-FFF2-40B4-BE49-F238E27FC236}">
                <a16:creationId xmlns:a16="http://schemas.microsoft.com/office/drawing/2014/main" id="{E789DB8B-5F20-4FD2-95FA-26088D10F1FE}"/>
              </a:ext>
            </a:extLst>
          </p:cNvPr>
          <p:cNvSpPr/>
          <p:nvPr/>
        </p:nvSpPr>
        <p:spPr>
          <a:xfrm>
            <a:off x="6123060" y="3380081"/>
            <a:ext cx="951024" cy="936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i="0" u="none" strike="noStrike" kern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Mobile</a:t>
            </a:r>
            <a:r>
              <a:rPr kumimoji="1" lang="zh-CN" altLang="en-US" sz="1400" i="0" u="none" strike="noStrike" kern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 </a:t>
            </a:r>
            <a:r>
              <a:rPr kumimoji="1" lang="en-US" altLang="zh-CN" sz="1400" i="0" u="none" strike="noStrike" kern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Slice Kit</a:t>
            </a:r>
            <a:endParaRPr kumimoji="1" lang="zh-CN" altLang="en-US" sz="1400" i="0" u="none" strike="noStrike" kern="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55" name="圆角矩形 30">
            <a:extLst>
              <a:ext uri="{FF2B5EF4-FFF2-40B4-BE49-F238E27FC236}">
                <a16:creationId xmlns:a16="http://schemas.microsoft.com/office/drawing/2014/main" id="{5141C622-3DA8-463C-BCBA-0CF924C99518}"/>
              </a:ext>
            </a:extLst>
          </p:cNvPr>
          <p:cNvSpPr/>
          <p:nvPr/>
        </p:nvSpPr>
        <p:spPr>
          <a:xfrm>
            <a:off x="3933866" y="3380081"/>
            <a:ext cx="1005013" cy="936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i="0" u="none" strike="noStrike" kern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Mobile</a:t>
            </a:r>
            <a:r>
              <a:rPr kumimoji="1" lang="zh-CN" altLang="en-US" sz="1400" i="0" u="none" strike="noStrike" kern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 </a:t>
            </a:r>
            <a:r>
              <a:rPr kumimoji="1" lang="en-US" altLang="zh-CN" sz="1400" i="0" u="none" strike="noStrike" kern="0" normalizeH="0" baseline="0" noProof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QoS</a:t>
            </a:r>
            <a:endParaRPr kumimoji="1" lang="en-US" altLang="zh-CN" sz="1400" i="0" u="none" strike="noStrike" kern="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i="0" u="none" strike="noStrike" kern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 </a:t>
            </a:r>
            <a:r>
              <a:rPr kumimoji="1" lang="en-US" altLang="zh-CN" sz="1400" i="0" u="none" strike="noStrike" kern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Kit</a:t>
            </a:r>
            <a:endParaRPr kumimoji="1" lang="zh-CN" altLang="en-US" sz="1400" i="0" u="none" strike="noStrike" kern="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56" name="圆角矩形 30">
            <a:extLst>
              <a:ext uri="{FF2B5EF4-FFF2-40B4-BE49-F238E27FC236}">
                <a16:creationId xmlns:a16="http://schemas.microsoft.com/office/drawing/2014/main" id="{35FE9CFD-49E2-4494-A4EE-C5B82B4F6449}"/>
              </a:ext>
            </a:extLst>
          </p:cNvPr>
          <p:cNvSpPr/>
          <p:nvPr/>
        </p:nvSpPr>
        <p:spPr>
          <a:xfrm>
            <a:off x="7189364" y="3380081"/>
            <a:ext cx="1135098" cy="936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i="0" u="none" strike="noStrike" kern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IoT Edge Kit</a:t>
            </a:r>
            <a:endParaRPr kumimoji="1" lang="zh-CN" altLang="en-US" sz="1400" i="0" u="none" strike="noStrike" kern="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57" name="上下箭头 3">
            <a:extLst>
              <a:ext uri="{FF2B5EF4-FFF2-40B4-BE49-F238E27FC236}">
                <a16:creationId xmlns:a16="http://schemas.microsoft.com/office/drawing/2014/main" id="{C8D9122F-BFD1-4971-95C9-ECA83DE6C479}"/>
              </a:ext>
            </a:extLst>
          </p:cNvPr>
          <p:cNvSpPr/>
          <p:nvPr/>
        </p:nvSpPr>
        <p:spPr>
          <a:xfrm>
            <a:off x="7074083" y="2310957"/>
            <a:ext cx="263128" cy="549033"/>
          </a:xfrm>
          <a:prstGeom prst="upDownArrow">
            <a:avLst>
              <a:gd name="adj1" fmla="val 30694"/>
              <a:gd name="adj2" fmla="val 50000"/>
            </a:avLst>
          </a:prstGeom>
          <a:solidFill>
            <a:srgbClr val="DAEDE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1" lang="zh-CN" altLang="en-US" kern="0">
              <a:solidFill>
                <a:schemeClr val="bg1"/>
              </a:solidFill>
              <a:latin typeface="Franklin Gothic Book"/>
              <a:ea typeface="黑体" panose="02010609060101010101" pitchFamily="49" charset="-122"/>
            </a:endParaRPr>
          </a:p>
        </p:txBody>
      </p:sp>
      <p:sp>
        <p:nvSpPr>
          <p:cNvPr id="58" name="圆角矩形 12">
            <a:extLst>
              <a:ext uri="{FF2B5EF4-FFF2-40B4-BE49-F238E27FC236}">
                <a16:creationId xmlns:a16="http://schemas.microsoft.com/office/drawing/2014/main" id="{41463620-C0F7-45E2-818D-04B775780929}"/>
              </a:ext>
            </a:extLst>
          </p:cNvPr>
          <p:cNvSpPr/>
          <p:nvPr/>
        </p:nvSpPr>
        <p:spPr>
          <a:xfrm>
            <a:off x="8565828" y="4953024"/>
            <a:ext cx="766485" cy="454163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LoRa</a:t>
            </a:r>
            <a:r>
              <a:rPr kumimoji="1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 GW</a:t>
            </a:r>
            <a:endParaRPr kumimoji="1" lang="zh-CN" altLang="en-US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59" name="圆角矩形 21">
            <a:extLst>
              <a:ext uri="{FF2B5EF4-FFF2-40B4-BE49-F238E27FC236}">
                <a16:creationId xmlns:a16="http://schemas.microsoft.com/office/drawing/2014/main" id="{C6261053-DDA0-42AA-8534-F8D41334E84C}"/>
              </a:ext>
            </a:extLst>
          </p:cNvPr>
          <p:cNvSpPr/>
          <p:nvPr/>
        </p:nvSpPr>
        <p:spPr>
          <a:xfrm>
            <a:off x="7253875" y="4928721"/>
            <a:ext cx="857901" cy="454163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IoT Edge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GW</a:t>
            </a:r>
            <a:endParaRPr kumimoji="1" lang="zh-CN" altLang="en-US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60" name="圆角矩形 24">
            <a:extLst>
              <a:ext uri="{FF2B5EF4-FFF2-40B4-BE49-F238E27FC236}">
                <a16:creationId xmlns:a16="http://schemas.microsoft.com/office/drawing/2014/main" id="{A846B028-307A-4907-82CD-08EEB6B2CA0C}"/>
              </a:ext>
            </a:extLst>
          </p:cNvPr>
          <p:cNvSpPr/>
          <p:nvPr/>
        </p:nvSpPr>
        <p:spPr>
          <a:xfrm>
            <a:off x="5067026" y="4928721"/>
            <a:ext cx="963790" cy="454163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Mobile Edge GW</a:t>
            </a:r>
            <a:endParaRPr kumimoji="1" lang="zh-CN" altLang="en-US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84B782F4-A03C-4936-891B-FBEDF6A23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31" b="73036" l="25457" r="74828">
                        <a14:foregroundMark x1="34237" y1="46364" x2="34237" y2="46364"/>
                        <a14:foregroundMark x1="62712" y1="46364" x2="62712" y2="46364"/>
                      </a14:backgroundRemoval>
                    </a14:imgEffect>
                  </a14:imgLayer>
                </a14:imgProps>
              </a:ext>
            </a:extLst>
          </a:blip>
          <a:srcRect l="19286" t="12730" r="19001" b="20263"/>
          <a:stretch/>
        </p:blipFill>
        <p:spPr>
          <a:xfrm>
            <a:off x="2028510" y="4730670"/>
            <a:ext cx="510713" cy="417025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149997A6-477A-4411-9E67-0B311955B416}"/>
              </a:ext>
            </a:extLst>
          </p:cNvPr>
          <p:cNvSpPr txBox="1"/>
          <p:nvPr/>
        </p:nvSpPr>
        <p:spPr>
          <a:xfrm>
            <a:off x="1649216" y="3858590"/>
            <a:ext cx="53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rgbClr val="00B0F0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Edge</a:t>
            </a:r>
          </a:p>
          <a:p>
            <a:r>
              <a:rPr lang="en-US" altLang="zh-CN" sz="900" b="1" dirty="0">
                <a:solidFill>
                  <a:srgbClr val="00B0F0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Cloud</a:t>
            </a:r>
            <a:endParaRPr lang="zh-CN" altLang="en-US" sz="900" b="1" dirty="0">
              <a:solidFill>
                <a:srgbClr val="00B0F0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64803419-05BE-4308-A37E-58E52DA5C3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02" y="2519690"/>
            <a:ext cx="779774" cy="567777"/>
          </a:xfrm>
          <a:prstGeom prst="rect">
            <a:avLst/>
          </a:prstGeom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9B352934-75B1-4F01-988B-DB72FA2905AD}"/>
              </a:ext>
            </a:extLst>
          </p:cNvPr>
          <p:cNvSpPr txBox="1"/>
          <p:nvPr/>
        </p:nvSpPr>
        <p:spPr>
          <a:xfrm>
            <a:off x="1110706" y="2569566"/>
            <a:ext cx="1128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B0F0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Telco Cloud</a:t>
            </a:r>
            <a:endParaRPr lang="zh-CN" altLang="en-US" sz="1000" b="1" dirty="0">
              <a:solidFill>
                <a:srgbClr val="00B0F0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pic>
        <p:nvPicPr>
          <p:cNvPr id="69" name="Graphic 81" descr="CellTower">
            <a:extLst>
              <a:ext uri="{FF2B5EF4-FFF2-40B4-BE49-F238E27FC236}">
                <a16:creationId xmlns:a16="http://schemas.microsoft.com/office/drawing/2014/main" id="{9FAA0E90-9C20-43E8-8A00-5CC135CFA0A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6243" y="4749329"/>
            <a:ext cx="395699" cy="373434"/>
          </a:xfrm>
          <a:prstGeom prst="rect">
            <a:avLst/>
          </a:prstGeom>
        </p:spPr>
      </p:pic>
      <p:pic>
        <p:nvPicPr>
          <p:cNvPr id="70" name="图形 16" descr="网络">
            <a:extLst>
              <a:ext uri="{FF2B5EF4-FFF2-40B4-BE49-F238E27FC236}">
                <a16:creationId xmlns:a16="http://schemas.microsoft.com/office/drawing/2014/main" id="{61EE5449-2C61-4410-A325-BB0D28D58F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3045" y="4244298"/>
            <a:ext cx="245709" cy="246935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91DA734-C814-4EA7-B55B-6B7D087D0143}"/>
              </a:ext>
            </a:extLst>
          </p:cNvPr>
          <p:cNvSpPr/>
          <p:nvPr/>
        </p:nvSpPr>
        <p:spPr>
          <a:xfrm>
            <a:off x="7242025" y="6039018"/>
            <a:ext cx="99643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1100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IoT Device</a:t>
            </a:r>
            <a:endParaRPr lang="zh-CN" altLang="en-US" sz="1100" kern="0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5F1B3E48-BAF5-4FCE-A0DB-D24B88F064FC}"/>
              </a:ext>
            </a:extLst>
          </p:cNvPr>
          <p:cNvSpPr/>
          <p:nvPr/>
        </p:nvSpPr>
        <p:spPr>
          <a:xfrm>
            <a:off x="4842658" y="6039018"/>
            <a:ext cx="144467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Mobile</a:t>
            </a:r>
            <a:r>
              <a:rPr lang="zh-CN" altLang="en-US" sz="1100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 </a:t>
            </a:r>
            <a:r>
              <a:rPr lang="en-US" altLang="zh-CN" sz="1100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Users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6E17CDB-4E54-418D-9365-8686E7094A65}"/>
              </a:ext>
            </a:extLst>
          </p:cNvPr>
          <p:cNvSpPr/>
          <p:nvPr/>
        </p:nvSpPr>
        <p:spPr>
          <a:xfrm>
            <a:off x="8450859" y="6039018"/>
            <a:ext cx="99643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1100" kern="0" dirty="0" err="1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LoRa</a:t>
            </a:r>
            <a:r>
              <a:rPr lang="en-US" altLang="zh-CN" sz="1100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 Device</a:t>
            </a:r>
            <a:endParaRPr lang="zh-CN" altLang="en-US" sz="1100" kern="0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77" name="圆角矩形 1">
            <a:extLst>
              <a:ext uri="{FF2B5EF4-FFF2-40B4-BE49-F238E27FC236}">
                <a16:creationId xmlns:a16="http://schemas.microsoft.com/office/drawing/2014/main" id="{B9131E02-C85B-40AA-8E40-ACC65AA557D3}"/>
              </a:ext>
            </a:extLst>
          </p:cNvPr>
          <p:cNvSpPr/>
          <p:nvPr/>
        </p:nvSpPr>
        <p:spPr>
          <a:xfrm>
            <a:off x="3817144" y="4831967"/>
            <a:ext cx="6654340" cy="627947"/>
          </a:xfrm>
          <a:prstGeom prst="roundRect">
            <a:avLst/>
          </a:prstGeom>
          <a:noFill/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9618158B-16FE-4D3A-9E2F-566DFAE54B48}"/>
              </a:ext>
            </a:extLst>
          </p:cNvPr>
          <p:cNvSpPr txBox="1"/>
          <p:nvPr/>
        </p:nvSpPr>
        <p:spPr>
          <a:xfrm>
            <a:off x="3749712" y="4882616"/>
            <a:ext cx="132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TSEC </a:t>
            </a:r>
          </a:p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Access</a:t>
            </a:r>
            <a:endParaRPr kumimoji="1" lang="zh-CN" altLang="en-US" sz="1400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79" name="圆角矩形 30">
            <a:extLst>
              <a:ext uri="{FF2B5EF4-FFF2-40B4-BE49-F238E27FC236}">
                <a16:creationId xmlns:a16="http://schemas.microsoft.com/office/drawing/2014/main" id="{0CA1F6D4-862C-4429-BFDC-F208046214AC}"/>
              </a:ext>
            </a:extLst>
          </p:cNvPr>
          <p:cNvSpPr/>
          <p:nvPr/>
        </p:nvSpPr>
        <p:spPr>
          <a:xfrm>
            <a:off x="9591699" y="3380081"/>
            <a:ext cx="677140" cy="936000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i="0" u="none" strike="noStrike" kern="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……</a:t>
            </a:r>
            <a:endParaRPr kumimoji="1" lang="zh-CN" altLang="en-US" sz="1050" i="0" u="none" strike="noStrike" kern="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A7696FF-3C8F-4832-8ED6-B1DA436AD760}"/>
              </a:ext>
            </a:extLst>
          </p:cNvPr>
          <p:cNvSpPr txBox="1"/>
          <p:nvPr/>
        </p:nvSpPr>
        <p:spPr>
          <a:xfrm>
            <a:off x="2497245" y="3140731"/>
            <a:ext cx="1406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Network Collaboration </a:t>
            </a:r>
            <a:endParaRPr lang="zh-CN" altLang="en-US" sz="1200" dirty="0">
              <a:solidFill>
                <a:schemeClr val="accent1">
                  <a:lumMod val="40000"/>
                  <a:lumOff val="60000"/>
                </a:schemeClr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67D9E965-9BA9-40C7-A0DC-00268DC0A075}"/>
              </a:ext>
            </a:extLst>
          </p:cNvPr>
          <p:cNvSpPr txBox="1"/>
          <p:nvPr/>
        </p:nvSpPr>
        <p:spPr>
          <a:xfrm>
            <a:off x="5645911" y="5579879"/>
            <a:ext cx="1946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Things Connected</a:t>
            </a:r>
            <a:endParaRPr lang="zh-CN" altLang="en-US" sz="1200" dirty="0">
              <a:solidFill>
                <a:schemeClr val="accent1">
                  <a:lumMod val="40000"/>
                  <a:lumOff val="60000"/>
                </a:schemeClr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AAC5800-A1F9-426C-9DB1-AC8BA7C622B1}"/>
              </a:ext>
            </a:extLst>
          </p:cNvPr>
          <p:cNvSpPr txBox="1"/>
          <p:nvPr/>
        </p:nvSpPr>
        <p:spPr>
          <a:xfrm>
            <a:off x="1428342" y="5221422"/>
            <a:ext cx="1128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5G/4G </a:t>
            </a:r>
            <a:endParaRPr lang="zh-CN" altLang="en-US" sz="1400" b="1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8C028E05-8119-4842-860B-8BF8BE42D605}"/>
              </a:ext>
            </a:extLst>
          </p:cNvPr>
          <p:cNvSpPr txBox="1"/>
          <p:nvPr/>
        </p:nvSpPr>
        <p:spPr>
          <a:xfrm>
            <a:off x="5476348" y="2012389"/>
            <a:ext cx="3195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Cloud, Gaming, Video… </a:t>
            </a:r>
            <a:endParaRPr lang="zh-CN" altLang="en-US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82E0147-6BD0-4C6C-B2F6-05DBC7EA4059}"/>
              </a:ext>
            </a:extLst>
          </p:cNvPr>
          <p:cNvGrpSpPr/>
          <p:nvPr/>
        </p:nvGrpSpPr>
        <p:grpSpPr>
          <a:xfrm>
            <a:off x="4899577" y="1491127"/>
            <a:ext cx="4627347" cy="495300"/>
            <a:chOff x="5018480" y="1659749"/>
            <a:chExt cx="4627347" cy="4953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1B04F65-74FA-45BB-BDC4-5FEE029A9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02752" y="1659749"/>
              <a:ext cx="1743075" cy="4953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348BA08-FCBF-4484-BC42-4FB6BDDB0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15105" y="1672528"/>
              <a:ext cx="1472045" cy="472314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D502CBF-5C48-42C3-9B14-520C24315863}"/>
                </a:ext>
              </a:extLst>
            </p:cNvPr>
            <p:cNvGrpSpPr/>
            <p:nvPr/>
          </p:nvGrpSpPr>
          <p:grpSpPr>
            <a:xfrm>
              <a:off x="5018480" y="1662253"/>
              <a:ext cx="1367150" cy="409339"/>
              <a:chOff x="5018480" y="1662253"/>
              <a:chExt cx="1367150" cy="409339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103126B1-5980-4133-9FE9-29A375267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8480" y="1695596"/>
                <a:ext cx="469824" cy="338456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250E0A79-DD0C-4BE1-B627-0BD8CA526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006EFF"/>
                  </a:clrFrom>
                  <a:clrTo>
                    <a:srgbClr val="006E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496105" y="1662253"/>
                <a:ext cx="889525" cy="409339"/>
              </a:xfrm>
              <a:prstGeom prst="rect">
                <a:avLst/>
              </a:prstGeom>
            </p:spPr>
          </p:pic>
        </p:grpSp>
      </p:grpSp>
      <p:sp>
        <p:nvSpPr>
          <p:cNvPr id="91" name="上下箭头 3">
            <a:extLst>
              <a:ext uri="{FF2B5EF4-FFF2-40B4-BE49-F238E27FC236}">
                <a16:creationId xmlns:a16="http://schemas.microsoft.com/office/drawing/2014/main" id="{6CEE7E48-C87A-4C68-9E4D-DD33B37766E3}"/>
              </a:ext>
            </a:extLst>
          </p:cNvPr>
          <p:cNvSpPr/>
          <p:nvPr/>
        </p:nvSpPr>
        <p:spPr>
          <a:xfrm>
            <a:off x="5402532" y="4334723"/>
            <a:ext cx="263128" cy="576000"/>
          </a:xfrm>
          <a:prstGeom prst="upDownArrow">
            <a:avLst>
              <a:gd name="adj1" fmla="val 30694"/>
              <a:gd name="adj2" fmla="val 50000"/>
            </a:avLst>
          </a:prstGeom>
          <a:solidFill>
            <a:srgbClr val="DAEDE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1" lang="zh-CN" altLang="en-US" kern="0">
              <a:solidFill>
                <a:schemeClr val="bg1"/>
              </a:solidFill>
              <a:latin typeface="Franklin Gothic Book"/>
              <a:ea typeface="黑体" panose="02010609060101010101" pitchFamily="49" charset="-122"/>
            </a:endParaRPr>
          </a:p>
        </p:txBody>
      </p:sp>
      <p:sp>
        <p:nvSpPr>
          <p:cNvPr id="92" name="上下箭头 3">
            <a:extLst>
              <a:ext uri="{FF2B5EF4-FFF2-40B4-BE49-F238E27FC236}">
                <a16:creationId xmlns:a16="http://schemas.microsoft.com/office/drawing/2014/main" id="{4419F6C7-959A-4B8A-9859-2AA88AF6F012}"/>
              </a:ext>
            </a:extLst>
          </p:cNvPr>
          <p:cNvSpPr/>
          <p:nvPr/>
        </p:nvSpPr>
        <p:spPr>
          <a:xfrm>
            <a:off x="7565800" y="4334723"/>
            <a:ext cx="263128" cy="576000"/>
          </a:xfrm>
          <a:prstGeom prst="upDownArrow">
            <a:avLst>
              <a:gd name="adj1" fmla="val 30694"/>
              <a:gd name="adj2" fmla="val 50000"/>
            </a:avLst>
          </a:prstGeom>
          <a:solidFill>
            <a:srgbClr val="DAEDE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1" lang="zh-CN" altLang="en-US" kern="0">
              <a:solidFill>
                <a:schemeClr val="bg1"/>
              </a:solidFill>
              <a:latin typeface="Franklin Gothic Book"/>
              <a:ea typeface="黑体" panose="02010609060101010101" pitchFamily="49" charset="-122"/>
            </a:endParaRPr>
          </a:p>
        </p:txBody>
      </p:sp>
      <p:sp>
        <p:nvSpPr>
          <p:cNvPr id="93" name="上下箭头 3">
            <a:extLst>
              <a:ext uri="{FF2B5EF4-FFF2-40B4-BE49-F238E27FC236}">
                <a16:creationId xmlns:a16="http://schemas.microsoft.com/office/drawing/2014/main" id="{A78A2443-3454-4589-8C6D-58CEF4B06226}"/>
              </a:ext>
            </a:extLst>
          </p:cNvPr>
          <p:cNvSpPr/>
          <p:nvPr/>
        </p:nvSpPr>
        <p:spPr>
          <a:xfrm>
            <a:off x="8807320" y="4334723"/>
            <a:ext cx="263128" cy="576000"/>
          </a:xfrm>
          <a:prstGeom prst="upDownArrow">
            <a:avLst>
              <a:gd name="adj1" fmla="val 30694"/>
              <a:gd name="adj2" fmla="val 50000"/>
            </a:avLst>
          </a:prstGeom>
          <a:solidFill>
            <a:srgbClr val="DAEDE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1" lang="zh-CN" altLang="en-US" kern="0">
              <a:solidFill>
                <a:schemeClr val="bg1"/>
              </a:solidFill>
              <a:latin typeface="Franklin Gothic Book"/>
              <a:ea typeface="黑体" panose="02010609060101010101" pitchFamily="49" charset="-122"/>
            </a:endParaRPr>
          </a:p>
        </p:txBody>
      </p:sp>
      <p:sp>
        <p:nvSpPr>
          <p:cNvPr id="94" name="上下箭头 3">
            <a:extLst>
              <a:ext uri="{FF2B5EF4-FFF2-40B4-BE49-F238E27FC236}">
                <a16:creationId xmlns:a16="http://schemas.microsoft.com/office/drawing/2014/main" id="{54615D72-2D0B-408B-A40F-6B760308EC72}"/>
              </a:ext>
            </a:extLst>
          </p:cNvPr>
          <p:cNvSpPr/>
          <p:nvPr/>
        </p:nvSpPr>
        <p:spPr>
          <a:xfrm>
            <a:off x="5418050" y="5453082"/>
            <a:ext cx="263128" cy="576000"/>
          </a:xfrm>
          <a:prstGeom prst="upDownArrow">
            <a:avLst>
              <a:gd name="adj1" fmla="val 30694"/>
              <a:gd name="adj2" fmla="val 50000"/>
            </a:avLst>
          </a:prstGeom>
          <a:solidFill>
            <a:srgbClr val="DAEDE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1" lang="zh-CN" altLang="en-US" kern="0">
              <a:solidFill>
                <a:schemeClr val="bg1"/>
              </a:solidFill>
              <a:latin typeface="Franklin Gothic Book"/>
              <a:ea typeface="黑体" panose="02010609060101010101" pitchFamily="49" charset="-122"/>
            </a:endParaRPr>
          </a:p>
        </p:txBody>
      </p:sp>
      <p:sp>
        <p:nvSpPr>
          <p:cNvPr id="95" name="上下箭头 3">
            <a:extLst>
              <a:ext uri="{FF2B5EF4-FFF2-40B4-BE49-F238E27FC236}">
                <a16:creationId xmlns:a16="http://schemas.microsoft.com/office/drawing/2014/main" id="{D0FD2574-CD19-439F-8F3C-CCC9CB26B432}"/>
              </a:ext>
            </a:extLst>
          </p:cNvPr>
          <p:cNvSpPr/>
          <p:nvPr/>
        </p:nvSpPr>
        <p:spPr>
          <a:xfrm>
            <a:off x="7581318" y="5453082"/>
            <a:ext cx="263128" cy="576000"/>
          </a:xfrm>
          <a:prstGeom prst="upDownArrow">
            <a:avLst>
              <a:gd name="adj1" fmla="val 30694"/>
              <a:gd name="adj2" fmla="val 50000"/>
            </a:avLst>
          </a:prstGeom>
          <a:solidFill>
            <a:srgbClr val="DAEDE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1" lang="zh-CN" altLang="en-US" kern="0">
              <a:solidFill>
                <a:schemeClr val="bg1"/>
              </a:solidFill>
              <a:latin typeface="Franklin Gothic Book"/>
              <a:ea typeface="黑体" panose="02010609060101010101" pitchFamily="49" charset="-122"/>
            </a:endParaRPr>
          </a:p>
        </p:txBody>
      </p:sp>
      <p:sp>
        <p:nvSpPr>
          <p:cNvPr id="96" name="上下箭头 3">
            <a:extLst>
              <a:ext uri="{FF2B5EF4-FFF2-40B4-BE49-F238E27FC236}">
                <a16:creationId xmlns:a16="http://schemas.microsoft.com/office/drawing/2014/main" id="{8AEA782C-909F-4DC0-B04F-C6DFA60A67DC}"/>
              </a:ext>
            </a:extLst>
          </p:cNvPr>
          <p:cNvSpPr/>
          <p:nvPr/>
        </p:nvSpPr>
        <p:spPr>
          <a:xfrm>
            <a:off x="8822838" y="5453082"/>
            <a:ext cx="263128" cy="576000"/>
          </a:xfrm>
          <a:prstGeom prst="upDownArrow">
            <a:avLst>
              <a:gd name="adj1" fmla="val 30694"/>
              <a:gd name="adj2" fmla="val 50000"/>
            </a:avLst>
          </a:prstGeom>
          <a:solidFill>
            <a:srgbClr val="DAEDE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1" lang="zh-CN" altLang="en-US" kern="0">
              <a:solidFill>
                <a:schemeClr val="bg1"/>
              </a:solidFill>
              <a:latin typeface="Franklin Gothic Book"/>
              <a:ea typeface="黑体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AB666C6-E74F-4D91-A2D7-AE770B38ED3E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024" y="3562039"/>
            <a:ext cx="996431" cy="747323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7DFA722B-AFF4-45A9-8710-4BAE4D2827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40" y="3461388"/>
            <a:ext cx="779774" cy="567777"/>
          </a:xfrm>
          <a:prstGeom prst="rect">
            <a:avLst/>
          </a:prstGeom>
        </p:spPr>
      </p:pic>
      <p:sp>
        <p:nvSpPr>
          <p:cNvPr id="13" name="AutoShape 2" descr="See the source image">
            <a:extLst>
              <a:ext uri="{FF2B5EF4-FFF2-40B4-BE49-F238E27FC236}">
                <a16:creationId xmlns:a16="http://schemas.microsoft.com/office/drawing/2014/main" id="{AC0747A2-4B61-45A0-A88A-E7B6D87F5B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1623" y="33337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A9F5F86-D522-48B2-8DFE-0DD726FD763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8579" t="23385" r="27464" b="16784"/>
          <a:stretch/>
        </p:blipFill>
        <p:spPr>
          <a:xfrm>
            <a:off x="2005853" y="2766114"/>
            <a:ext cx="504565" cy="503362"/>
          </a:xfrm>
          <a:prstGeom prst="rect">
            <a:avLst/>
          </a:prstGeom>
        </p:spPr>
      </p:pic>
      <p:sp>
        <p:nvSpPr>
          <p:cNvPr id="62" name="上下箭头 3">
            <a:extLst>
              <a:ext uri="{FF2B5EF4-FFF2-40B4-BE49-F238E27FC236}">
                <a16:creationId xmlns:a16="http://schemas.microsoft.com/office/drawing/2014/main" id="{8A3A279F-145A-491E-BE06-A06C2573E164}"/>
              </a:ext>
            </a:extLst>
          </p:cNvPr>
          <p:cNvSpPr/>
          <p:nvPr/>
        </p:nvSpPr>
        <p:spPr>
          <a:xfrm rot="16200000">
            <a:off x="3068294" y="3060876"/>
            <a:ext cx="255941" cy="1309728"/>
          </a:xfrm>
          <a:prstGeom prst="upDownArrow">
            <a:avLst/>
          </a:prstGeom>
          <a:solidFill>
            <a:srgbClr val="DAEDE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1" lang="zh-CN" altLang="en-US" kern="0">
              <a:solidFill>
                <a:schemeClr val="bg1"/>
              </a:solidFill>
              <a:latin typeface="Franklin Gothic Book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6731875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17906</TotalTime>
  <Words>816</Words>
  <Application>Microsoft Macintosh PowerPoint</Application>
  <PresentationFormat>Widescreen</PresentationFormat>
  <Paragraphs>238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等线</vt:lpstr>
      <vt:lpstr>微软雅黑</vt:lpstr>
      <vt:lpstr>Arial</vt:lpstr>
      <vt:lpstr>Calibri</vt:lpstr>
      <vt:lpstr>Calibri Light</vt:lpstr>
      <vt:lpstr>Franklin Gothic Book</vt:lpstr>
      <vt:lpstr>Gill Sans</vt:lpstr>
      <vt:lpstr>TTTGB Medium</vt:lpstr>
      <vt:lpstr>默认设计模板</vt:lpstr>
      <vt:lpstr>PowerPoint Presentation</vt:lpstr>
      <vt:lpstr>PowerPoint Presentation</vt:lpstr>
      <vt:lpstr>PowerPoint Presentation</vt:lpstr>
      <vt:lpstr>LF Edge – New umbrella for Edge Projects</vt:lpstr>
      <vt:lpstr>LF Edge – 4 Edge Projects</vt:lpstr>
      <vt:lpstr>PowerPoint Presentation</vt:lpstr>
      <vt:lpstr>Edge Computing enables 5G, IoT and AI for industries</vt:lpstr>
      <vt:lpstr>PowerPoint Presentation</vt:lpstr>
      <vt:lpstr>TSEC: PaaS for edge network </vt:lpstr>
      <vt:lpstr>TSEC Mobile Edge/Slice Kit/GW for 5G </vt:lpstr>
      <vt:lpstr>TSEC Edge/Slice Kit/GW Open Source Framework Proposal</vt:lpstr>
      <vt:lpstr>TSEC Open Source and Verification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Shannon Jessee</cp:lastModifiedBy>
  <cp:revision>447</cp:revision>
  <dcterms:created xsi:type="dcterms:W3CDTF">2018-12-24T10:14:14Z</dcterms:created>
  <dcterms:modified xsi:type="dcterms:W3CDTF">2019-06-23T09:22:26Z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